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1"/>
  </p:handoutMasterIdLst>
  <p:sldIdLst>
    <p:sldId id="256" r:id="rId2"/>
    <p:sldId id="301" r:id="rId3"/>
    <p:sldId id="263" r:id="rId4"/>
    <p:sldId id="316" r:id="rId5"/>
    <p:sldId id="310" r:id="rId6"/>
    <p:sldId id="317" r:id="rId7"/>
    <p:sldId id="318" r:id="rId8"/>
    <p:sldId id="319" r:id="rId9"/>
    <p:sldId id="309" r:id="rId10"/>
    <p:sldId id="311" r:id="rId11"/>
    <p:sldId id="312" r:id="rId12"/>
    <p:sldId id="313" r:id="rId13"/>
    <p:sldId id="314" r:id="rId14"/>
    <p:sldId id="320" r:id="rId15"/>
    <p:sldId id="321" r:id="rId16"/>
    <p:sldId id="322" r:id="rId17"/>
    <p:sldId id="348" r:id="rId18"/>
    <p:sldId id="349" r:id="rId19"/>
    <p:sldId id="350" r:id="rId20"/>
    <p:sldId id="351" r:id="rId21"/>
    <p:sldId id="352" r:id="rId22"/>
    <p:sldId id="369" r:id="rId23"/>
    <p:sldId id="337" r:id="rId24"/>
    <p:sldId id="370" r:id="rId25"/>
    <p:sldId id="368" r:id="rId26"/>
    <p:sldId id="333" r:id="rId27"/>
    <p:sldId id="330" r:id="rId28"/>
    <p:sldId id="353" r:id="rId29"/>
    <p:sldId id="354" r:id="rId30"/>
    <p:sldId id="355" r:id="rId31"/>
    <p:sldId id="356" r:id="rId32"/>
    <p:sldId id="364" r:id="rId33"/>
    <p:sldId id="389" r:id="rId34"/>
    <p:sldId id="357" r:id="rId35"/>
    <p:sldId id="358" r:id="rId36"/>
    <p:sldId id="359" r:id="rId37"/>
    <p:sldId id="360" r:id="rId38"/>
    <p:sldId id="361" r:id="rId39"/>
    <p:sldId id="331" r:id="rId40"/>
    <p:sldId id="372" r:id="rId41"/>
    <p:sldId id="332" r:id="rId42"/>
    <p:sldId id="376" r:id="rId43"/>
    <p:sldId id="380" r:id="rId44"/>
    <p:sldId id="367" r:id="rId45"/>
    <p:sldId id="336" r:id="rId46"/>
    <p:sldId id="335" r:id="rId47"/>
    <p:sldId id="373" r:id="rId48"/>
    <p:sldId id="374" r:id="rId49"/>
    <p:sldId id="385" r:id="rId50"/>
    <p:sldId id="382" r:id="rId51"/>
    <p:sldId id="386" r:id="rId52"/>
    <p:sldId id="375" r:id="rId53"/>
    <p:sldId id="362" r:id="rId54"/>
    <p:sldId id="363" r:id="rId55"/>
    <p:sldId id="390" r:id="rId56"/>
    <p:sldId id="267" r:id="rId57"/>
    <p:sldId id="283" r:id="rId58"/>
    <p:sldId id="325" r:id="rId59"/>
    <p:sldId id="326" r:id="rId60"/>
    <p:sldId id="388" r:id="rId61"/>
    <p:sldId id="327" r:id="rId62"/>
    <p:sldId id="324" r:id="rId63"/>
    <p:sldId id="338" r:id="rId64"/>
    <p:sldId id="315" r:id="rId65"/>
    <p:sldId id="273" r:id="rId66"/>
    <p:sldId id="339" r:id="rId67"/>
    <p:sldId id="340" r:id="rId68"/>
    <p:sldId id="346" r:id="rId69"/>
    <p:sldId id="344" r:id="rId70"/>
    <p:sldId id="345" r:id="rId71"/>
    <p:sldId id="342" r:id="rId72"/>
    <p:sldId id="347" r:id="rId73"/>
    <p:sldId id="365" r:id="rId74"/>
    <p:sldId id="343" r:id="rId75"/>
    <p:sldId id="328" r:id="rId76"/>
    <p:sldId id="329" r:id="rId77"/>
    <p:sldId id="341" r:id="rId78"/>
    <p:sldId id="334" r:id="rId79"/>
    <p:sldId id="366" r:id="rId8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A8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191" autoAdjust="0"/>
    <p:restoredTop sz="94660"/>
  </p:normalViewPr>
  <p:slideViewPr>
    <p:cSldViewPr snapToGrid="0">
      <p:cViewPr varScale="1">
        <p:scale>
          <a:sx n="79" d="100"/>
          <a:sy n="79" d="100"/>
        </p:scale>
        <p:origin x="96" y="91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jpeg"/><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12.jpe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12.jpe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12.jpe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12.jpe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12.jpe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12.jpe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12.jpe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12.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83BEA3DB-A4F0-48FE-B3AC-75AA7428FDA9}" type="datetimeFigureOut">
              <a:rPr lang="en-ZA" smtClean="0"/>
              <a:t>2019/05/24</a:t>
            </a:fld>
            <a:endParaRPr lang="en-ZA"/>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7DD36B9C-E3F7-457D-961C-A61D23C564C1}" type="slidenum">
              <a:rPr lang="en-ZA" smtClean="0"/>
              <a:t>‹#›</a:t>
            </a:fld>
            <a:endParaRPr lang="en-ZA"/>
          </a:p>
        </p:txBody>
      </p:sp>
    </p:spTree>
    <p:extLst>
      <p:ext uri="{BB962C8B-B14F-4D97-AF65-F5344CB8AC3E}">
        <p14:creationId xmlns:p14="http://schemas.microsoft.com/office/powerpoint/2010/main" val="9192866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0A1665A2-4A62-41E2-8F7A-7CBCF626B34E}" type="datetimeFigureOut">
              <a:rPr lang="en-ZA" smtClean="0"/>
              <a:t>2019/05/24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3211597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A1665A2-4A62-41E2-8F7A-7CBCF626B34E}" type="datetimeFigureOut">
              <a:rPr lang="en-ZA" smtClean="0"/>
              <a:t>2019/05/24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362092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A1665A2-4A62-41E2-8F7A-7CBCF626B34E}" type="datetimeFigureOut">
              <a:rPr lang="en-ZA" smtClean="0"/>
              <a:t>2019/05/24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3392541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A1665A2-4A62-41E2-8F7A-7CBCF626B34E}" type="datetimeFigureOut">
              <a:rPr lang="en-ZA" smtClean="0"/>
              <a:t>2019/05/24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104288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1665A2-4A62-41E2-8F7A-7CBCF626B34E}" type="datetimeFigureOut">
              <a:rPr lang="en-ZA" smtClean="0"/>
              <a:t>2019/05/24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188736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0A1665A2-4A62-41E2-8F7A-7CBCF626B34E}" type="datetimeFigureOut">
              <a:rPr lang="en-ZA" smtClean="0"/>
              <a:t>2019/05/24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777388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0A1665A2-4A62-41E2-8F7A-7CBCF626B34E}" type="datetimeFigureOut">
              <a:rPr lang="en-ZA" smtClean="0"/>
              <a:t>2019/05/24</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17418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0A1665A2-4A62-41E2-8F7A-7CBCF626B34E}" type="datetimeFigureOut">
              <a:rPr lang="en-ZA" smtClean="0"/>
              <a:t>2019/05/24</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1890102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665A2-4A62-41E2-8F7A-7CBCF626B34E}" type="datetimeFigureOut">
              <a:rPr lang="en-ZA" smtClean="0"/>
              <a:t>2019/05/24</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377390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1665A2-4A62-41E2-8F7A-7CBCF626B34E}" type="datetimeFigureOut">
              <a:rPr lang="en-ZA" smtClean="0"/>
              <a:t>2019/05/24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328371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1665A2-4A62-41E2-8F7A-7CBCF626B34E}" type="datetimeFigureOut">
              <a:rPr lang="en-ZA" smtClean="0"/>
              <a:t>2019/05/24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1CFEDBD-BC66-4665-9AF8-4C3AD9F754DF}" type="slidenum">
              <a:rPr lang="en-ZA" smtClean="0"/>
              <a:t>‹#›</a:t>
            </a:fld>
            <a:endParaRPr lang="en-ZA"/>
          </a:p>
        </p:txBody>
      </p:sp>
    </p:spTree>
    <p:extLst>
      <p:ext uri="{BB962C8B-B14F-4D97-AF65-F5344CB8AC3E}">
        <p14:creationId xmlns:p14="http://schemas.microsoft.com/office/powerpoint/2010/main" val="17226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665A2-4A62-41E2-8F7A-7CBCF626B34E}" type="datetimeFigureOut">
              <a:rPr lang="en-ZA" smtClean="0"/>
              <a:t>2019/05/24</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FEDBD-BC66-4665-9AF8-4C3AD9F754DF}" type="slidenum">
              <a:rPr lang="en-ZA" smtClean="0"/>
              <a:t>‹#›</a:t>
            </a:fld>
            <a:endParaRPr lang="en-ZA"/>
          </a:p>
        </p:txBody>
      </p:sp>
    </p:spTree>
    <p:extLst>
      <p:ext uri="{BB962C8B-B14F-4D97-AF65-F5344CB8AC3E}">
        <p14:creationId xmlns:p14="http://schemas.microsoft.com/office/powerpoint/2010/main" val="3741610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5.bin"/><Relationship Id="rId3" Type="http://schemas.openxmlformats.org/officeDocument/2006/relationships/image" Target="../media/image1.png"/><Relationship Id="rId7" Type="http://schemas.openxmlformats.org/officeDocument/2006/relationships/oleObject" Target="../embeddings/oleObject2.bin"/><Relationship Id="rId12"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oleObject" Target="../embeddings/oleObject4.bin"/><Relationship Id="rId5" Type="http://schemas.openxmlformats.org/officeDocument/2006/relationships/image" Target="../media/image13.wmf"/><Relationship Id="rId10" Type="http://schemas.openxmlformats.org/officeDocument/2006/relationships/image" Target="../media/image15.wmf"/><Relationship Id="rId4" Type="http://schemas.openxmlformats.org/officeDocument/2006/relationships/oleObject" Target="../embeddings/oleObject1.bin"/><Relationship Id="rId9" Type="http://schemas.openxmlformats.org/officeDocument/2006/relationships/oleObject" Target="../embeddings/oleObject3.bin"/><Relationship Id="rId14" Type="http://schemas.openxmlformats.org/officeDocument/2006/relationships/image" Target="../media/image17.wmf"/></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23.wmf"/><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jpeg"/><Relationship Id="rId5" Type="http://schemas.openxmlformats.org/officeDocument/2006/relationships/image" Target="../media/image24.w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8.emf"/></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jpeg"/><Relationship Id="rId5" Type="http://schemas.openxmlformats.org/officeDocument/2006/relationships/image" Target="../media/image31.emf"/><Relationship Id="rId4" Type="http://schemas.openxmlformats.org/officeDocument/2006/relationships/oleObject" Target="../embeddings/oleObject8.bin"/></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2.jpeg"/><Relationship Id="rId5" Type="http://schemas.openxmlformats.org/officeDocument/2006/relationships/image" Target="../media/image32.emf"/><Relationship Id="rId4"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2.jpeg"/><Relationship Id="rId5" Type="http://schemas.openxmlformats.org/officeDocument/2006/relationships/image" Target="../media/image33.emf"/><Relationship Id="rId4"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2.jpeg"/><Relationship Id="rId5" Type="http://schemas.openxmlformats.org/officeDocument/2006/relationships/image" Target="../media/image34.wmf"/><Relationship Id="rId4" Type="http://schemas.openxmlformats.org/officeDocument/2006/relationships/oleObject" Target="../embeddings/oleObject11.bin"/></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2.jpeg"/><Relationship Id="rId5" Type="http://schemas.openxmlformats.org/officeDocument/2006/relationships/image" Target="../media/image35.emf"/><Relationship Id="rId4" Type="http://schemas.openxmlformats.org/officeDocument/2006/relationships/oleObject" Target="../embeddings/oleObject12.bin"/></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2.jpeg"/><Relationship Id="rId5" Type="http://schemas.openxmlformats.org/officeDocument/2006/relationships/image" Target="../media/image36.emf"/><Relationship Id="rId4" Type="http://schemas.openxmlformats.org/officeDocument/2006/relationships/oleObject" Target="../embeddings/oleObject13.bin"/></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48.emf"/></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mailto:445105178@fsschoolportal.gov.za" TargetMode="External"/><Relationship Id="rId3" Type="http://schemas.openxmlformats.org/officeDocument/2006/relationships/hyperlink" Target="mailto:441501085@fsschoolsportal.gov.za" TargetMode="External"/><Relationship Id="rId7" Type="http://schemas.openxmlformats.org/officeDocument/2006/relationships/hyperlink" Target="mailto:445105169@fsschoolportal.gov.za" TargetMode="External"/><Relationship Id="rId12" Type="http://schemas.openxmlformats.org/officeDocument/2006/relationships/hyperlink" Target="mailto:pssenekal@ltelkomsa.net"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444510269@fsschoolportal.gov.za" TargetMode="External"/><Relationship Id="rId11" Type="http://schemas.openxmlformats.org/officeDocument/2006/relationships/hyperlink" Target="mailto:tswelopele.p.s.40098@gmail.com" TargetMode="External"/><Relationship Id="rId5" Type="http://schemas.openxmlformats.org/officeDocument/2006/relationships/hyperlink" Target="mailto:444206242@fsdoe.gov.za" TargetMode="External"/><Relationship Id="rId10" Type="http://schemas.openxmlformats.org/officeDocument/2006/relationships/hyperlink" Target="mailto:445109031@fsschoolportal.gov.za" TargetMode="External"/><Relationship Id="rId4" Type="http://schemas.openxmlformats.org/officeDocument/2006/relationships/hyperlink" Target="mailto:441705097@fsschools.gov.za" TargetMode="External"/><Relationship Id="rId9" Type="http://schemas.openxmlformats.org/officeDocument/2006/relationships/hyperlink" Target="mailto:445109020@fsschoolportal.gov.z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8" name="Picture 3"/>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
        <p:nvSpPr>
          <p:cNvPr id="2" name="Title 1"/>
          <p:cNvSpPr>
            <a:spLocks noGrp="1"/>
          </p:cNvSpPr>
          <p:nvPr>
            <p:ph type="ctrTitle"/>
          </p:nvPr>
        </p:nvSpPr>
        <p:spPr>
          <a:xfrm>
            <a:off x="1524000" y="1805782"/>
            <a:ext cx="9144000" cy="2387600"/>
          </a:xfrm>
        </p:spPr>
        <p:txBody>
          <a:bodyPr/>
          <a:lstStyle/>
          <a:p>
            <a:r>
              <a:rPr lang="en-ZA" dirty="0" smtClean="0"/>
              <a:t>EMIS meet District Directors, CESs and Circuit Managers</a:t>
            </a:r>
            <a:endParaRPr lang="en-ZA" dirty="0"/>
          </a:p>
        </p:txBody>
      </p:sp>
      <p:sp>
        <p:nvSpPr>
          <p:cNvPr id="4" name="Rectangle 6"/>
          <p:cNvSpPr>
            <a:spLocks noGrp="1" noChangeArrowheads="1"/>
          </p:cNvSpPr>
          <p:nvPr>
            <p:ph type="subTitle" idx="1"/>
          </p:nvPr>
        </p:nvSpPr>
        <p:spPr>
          <a:xfrm>
            <a:off x="1524000" y="4397376"/>
            <a:ext cx="9144000" cy="860424"/>
          </a:xfrm>
        </p:spPr>
        <p:txBody>
          <a:bodyPr/>
          <a:lstStyle/>
          <a:p>
            <a:endParaRPr lang="en-US" b="1" dirty="0" smtClean="0"/>
          </a:p>
        </p:txBody>
      </p:sp>
      <p:sp>
        <p:nvSpPr>
          <p:cNvPr id="5" name="Rectangle 4"/>
          <p:cNvSpPr>
            <a:spLocks noChangeArrowheads="1"/>
          </p:cNvSpPr>
          <p:nvPr/>
        </p:nvSpPr>
        <p:spPr bwMode="auto">
          <a:xfrm>
            <a:off x="1992314" y="5715001"/>
            <a:ext cx="2808287" cy="779463"/>
          </a:xfrm>
          <a:prstGeom prst="rect">
            <a:avLst/>
          </a:prstGeom>
          <a:noFill/>
          <a:ln w="9525">
            <a:noFill/>
            <a:miter lim="800000"/>
            <a:headEnd/>
            <a:tailEnd/>
          </a:ln>
        </p:spPr>
        <p:txBody>
          <a:bodyPr/>
          <a:lstStyle/>
          <a:p>
            <a:pPr algn="ctr" eaLnBrk="0" hangingPunct="0">
              <a:lnSpc>
                <a:spcPct val="80000"/>
              </a:lnSpc>
              <a:spcBef>
                <a:spcPct val="20000"/>
              </a:spcBef>
            </a:pPr>
            <a:r>
              <a:rPr lang="en-US" sz="1200" b="1" dirty="0"/>
              <a:t>F Kok</a:t>
            </a:r>
            <a:br>
              <a:rPr lang="en-US" sz="1200" b="1" dirty="0"/>
            </a:br>
            <a:r>
              <a:rPr lang="en-US" sz="1200" b="1" dirty="0"/>
              <a:t> EMIS</a:t>
            </a:r>
            <a:br>
              <a:rPr lang="en-US" sz="1200" b="1" dirty="0"/>
            </a:br>
            <a:r>
              <a:rPr lang="en-US" sz="1200" b="1" dirty="0" smtClean="0"/>
              <a:t>June 2019 </a:t>
            </a:r>
            <a:endParaRPr lang="en-US" sz="1200" b="1" dirty="0"/>
          </a:p>
        </p:txBody>
      </p:sp>
      <p:pic>
        <p:nvPicPr>
          <p:cNvPr id="6" name="Picture 5"/>
          <p:cNvPicPr>
            <a:picLocks noChangeAspect="1" noChangeArrowheads="1"/>
          </p:cNvPicPr>
          <p:nvPr/>
        </p:nvPicPr>
        <p:blipFill>
          <a:blip r:embed="rId3" cstate="print"/>
          <a:srcRect/>
          <a:stretch>
            <a:fillRect/>
          </a:stretch>
        </p:blipFill>
        <p:spPr bwMode="auto">
          <a:xfrm>
            <a:off x="1703388" y="234950"/>
            <a:ext cx="3600450" cy="1212850"/>
          </a:xfrm>
          <a:prstGeom prst="rect">
            <a:avLst/>
          </a:prstGeom>
          <a:noFill/>
          <a:ln w="9525">
            <a:noFill/>
            <a:miter lim="800000"/>
            <a:headEnd/>
            <a:tailEnd/>
          </a:ln>
        </p:spPr>
      </p:pic>
      <p:pic>
        <p:nvPicPr>
          <p:cNvPr id="7" name="Picture 7" descr="EMIS_Logo_Small"/>
          <p:cNvPicPr>
            <a:picLocks noChangeAspect="1" noChangeArrowheads="1"/>
          </p:cNvPicPr>
          <p:nvPr/>
        </p:nvPicPr>
        <p:blipFill>
          <a:blip r:embed="rId4" cstate="print"/>
          <a:srcRect/>
          <a:stretch>
            <a:fillRect/>
          </a:stretch>
        </p:blipFill>
        <p:spPr bwMode="auto">
          <a:xfrm>
            <a:off x="8688388" y="5516563"/>
            <a:ext cx="1092200" cy="977900"/>
          </a:xfrm>
          <a:prstGeom prst="rect">
            <a:avLst/>
          </a:prstGeom>
          <a:noFill/>
          <a:ln w="9525">
            <a:noFill/>
            <a:miter lim="800000"/>
            <a:headEnd/>
            <a:tailEnd/>
          </a:ln>
        </p:spPr>
      </p:pic>
    </p:spTree>
    <p:extLst>
      <p:ext uri="{BB962C8B-B14F-4D97-AF65-F5344CB8AC3E}">
        <p14:creationId xmlns:p14="http://schemas.microsoft.com/office/powerpoint/2010/main" val="2268471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697759" y="553915"/>
            <a:ext cx="10732241" cy="5715956"/>
          </a:xfrm>
          <a:prstGeom prst="rect">
            <a:avLst/>
          </a:prstGeom>
        </p:spPr>
      </p:pic>
    </p:spTree>
    <p:extLst>
      <p:ext uri="{BB962C8B-B14F-4D97-AF65-F5344CB8AC3E}">
        <p14:creationId xmlns:p14="http://schemas.microsoft.com/office/powerpoint/2010/main" val="3942789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8236" y="272143"/>
            <a:ext cx="11778286" cy="6117771"/>
          </a:xfrm>
          <a:prstGeom prst="rect">
            <a:avLst/>
          </a:prstGeom>
        </p:spPr>
      </p:pic>
    </p:spTree>
    <p:extLst>
      <p:ext uri="{BB962C8B-B14F-4D97-AF65-F5344CB8AC3E}">
        <p14:creationId xmlns:p14="http://schemas.microsoft.com/office/powerpoint/2010/main" val="3473898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861457" y="30072"/>
            <a:ext cx="8556172" cy="6867755"/>
          </a:xfrm>
          <a:prstGeom prst="rect">
            <a:avLst/>
          </a:prstGeom>
        </p:spPr>
      </p:pic>
    </p:spTree>
    <p:extLst>
      <p:ext uri="{BB962C8B-B14F-4D97-AF65-F5344CB8AC3E}">
        <p14:creationId xmlns:p14="http://schemas.microsoft.com/office/powerpoint/2010/main" val="391227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2620662" y="0"/>
            <a:ext cx="6950676" cy="6858000"/>
          </a:xfrm>
          <a:prstGeom prst="rect">
            <a:avLst/>
          </a:prstGeom>
        </p:spPr>
      </p:pic>
    </p:spTree>
    <p:extLst>
      <p:ext uri="{BB962C8B-B14F-4D97-AF65-F5344CB8AC3E}">
        <p14:creationId xmlns:p14="http://schemas.microsoft.com/office/powerpoint/2010/main" val="3771637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TextBox 2"/>
          <p:cNvSpPr txBox="1"/>
          <p:nvPr/>
        </p:nvSpPr>
        <p:spPr>
          <a:xfrm>
            <a:off x="123092" y="0"/>
            <a:ext cx="3059723" cy="369332"/>
          </a:xfrm>
          <a:prstGeom prst="rect">
            <a:avLst/>
          </a:prstGeom>
          <a:noFill/>
        </p:spPr>
        <p:txBody>
          <a:bodyPr wrap="square" rtlCol="0">
            <a:spAutoFit/>
          </a:bodyPr>
          <a:lstStyle/>
          <a:p>
            <a:r>
              <a:rPr lang="en-ZA" dirty="0" smtClean="0"/>
              <a:t>School without a Principal</a:t>
            </a: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1531241160"/>
              </p:ext>
            </p:extLst>
          </p:nvPr>
        </p:nvGraphicFramePr>
        <p:xfrm>
          <a:off x="785448" y="306847"/>
          <a:ext cx="10374920" cy="7017145"/>
        </p:xfrm>
        <a:graphic>
          <a:graphicData uri="http://schemas.openxmlformats.org/drawingml/2006/table">
            <a:tbl>
              <a:tblPr/>
              <a:tblGrid>
                <a:gridCol w="2074984"/>
                <a:gridCol w="2074984"/>
                <a:gridCol w="2074984"/>
                <a:gridCol w="2074984"/>
                <a:gridCol w="2074984"/>
              </a:tblGrid>
              <a:tr h="243625">
                <a:tc gridSpan="5">
                  <a:txBody>
                    <a:bodyPr/>
                    <a:lstStyle/>
                    <a:p>
                      <a:r>
                        <a:rPr lang="en-ZA" sz="1200" dirty="0" smtClean="0"/>
                        <a:t>Latest Import All Years</a:t>
                      </a:r>
                      <a:endParaRPr lang="en-ZA" sz="1200" dirty="0"/>
                    </a:p>
                  </a:txBody>
                  <a:tcPr marL="43441" marR="43441" marT="21720" marB="21720" anchor="ctr">
                    <a:solidFill>
                      <a:srgbClr val="FFFFFF"/>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166037">
                <a:tc>
                  <a:txBody>
                    <a:bodyPr/>
                    <a:lstStyle/>
                    <a:p>
                      <a:r>
                        <a:rPr lang="en-ZA" sz="1200">
                          <a:effectLst/>
                          <a:latin typeface="Calibri" panose="020F0502020204030204" pitchFamily="34" charset="0"/>
                        </a:rPr>
                        <a:t>Computer</a:t>
                      </a:r>
                      <a:endParaRPr lang="en-ZA" sz="1200"/>
                    </a:p>
                  </a:txBody>
                  <a:tcPr marL="43441" marR="43441" marT="21720" marB="21720" anchor="ctr">
                    <a:lnL>
                      <a:noFill/>
                    </a:lnL>
                    <a:lnR>
                      <a:noFill/>
                    </a:lnR>
                    <a:lnB>
                      <a:noFill/>
                    </a:lnB>
                    <a:solidFill>
                      <a:srgbClr val="C0C0C0"/>
                    </a:solidFill>
                  </a:tcPr>
                </a:tc>
                <a:tc>
                  <a:txBody>
                    <a:bodyPr/>
                    <a:lstStyle/>
                    <a:p>
                      <a:r>
                        <a:rPr lang="en-ZA" sz="1200">
                          <a:effectLst/>
                          <a:latin typeface="Calibri" panose="020F0502020204030204" pitchFamily="34" charset="0"/>
                        </a:rPr>
                        <a:t>Principal</a:t>
                      </a:r>
                      <a:endParaRPr lang="en-ZA" sz="1200"/>
                    </a:p>
                  </a:txBody>
                  <a:tcPr marL="43441" marR="43441" marT="21720" marB="21720"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District5</a:t>
                      </a:r>
                      <a:endParaRPr lang="en-ZA" sz="1200"/>
                    </a:p>
                  </a:txBody>
                  <a:tcPr marL="43441" marR="43441" marT="21720" marB="21720"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SchoolName</a:t>
                      </a:r>
                      <a:endParaRPr lang="en-ZA" sz="1200"/>
                    </a:p>
                  </a:txBody>
                  <a:tcPr marL="43441" marR="43441" marT="21720" marB="21720"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ImportMonth</a:t>
                      </a:r>
                      <a:endParaRPr lang="en-ZA" sz="1200"/>
                    </a:p>
                  </a:txBody>
                  <a:tcPr marL="43441" marR="43441" marT="21720" marB="21720" anchor="ctr">
                    <a:lnL>
                      <a:noFill/>
                    </a:lnL>
                    <a:lnR>
                      <a:noFill/>
                    </a:lnR>
                    <a:lnT>
                      <a:noFill/>
                    </a:lnT>
                    <a:lnB>
                      <a:noFill/>
                    </a:lnB>
                    <a:solidFill>
                      <a:srgbClr val="C0C0C0"/>
                    </a:solidFill>
                  </a:tcPr>
                </a:tc>
              </a:tr>
              <a:tr h="346417">
                <a:tc>
                  <a:txBody>
                    <a:bodyPr/>
                    <a:lstStyle/>
                    <a:p>
                      <a:r>
                        <a:rPr lang="en-ZA" sz="1200">
                          <a:effectLst/>
                          <a:latin typeface="Calibri" panose="020F0502020204030204" pitchFamily="34" charset="0"/>
                        </a:rPr>
                        <a:t>443907219</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dirty="0">
                          <a:effectLst/>
                          <a:latin typeface="Calibri" panose="020F0502020204030204" pitchFamily="34" charset="0"/>
                        </a:rPr>
                        <a:t>DC17</a:t>
                      </a:r>
                      <a:endParaRPr lang="en-ZA" sz="1200" dirty="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MATELENA PF/S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440602043</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DC17</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NTHABELENG P/S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440304248</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DC17</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OLYMPIA P/S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dirty="0">
                          <a:effectLst/>
                          <a:latin typeface="Calibri" panose="020F0502020204030204" pitchFamily="34" charset="0"/>
                        </a:rPr>
                        <a:t>442607187</a:t>
                      </a:r>
                      <a:endParaRPr lang="en-ZA" sz="1200" dirty="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DC17</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PETRUSHOOP PF/S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440602039</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DC17</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QELO S/S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440602051</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DC17</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RAOHANG I/S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440303145</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DC17</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SONSKYN PF/S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443907259</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DC17</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TONYA P/S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445802181</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DC17</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VISTA JUNIOR ACADEMY PI/S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440303165</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DC17</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WILLOWS PF/S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440808296</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DC18</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BULTFONTEIN C/S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444908303</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DC18</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NELSDRIF P/S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444712085</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DC18</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ST DOMINIC'S COLLEGE CI/S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444306201</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DC18</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TIDOR PF/S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440704235</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DC18</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VERKEERDEVLEI P/S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3441" marR="43441" marT="21720" marB="21720">
                    <a:lnL>
                      <a:noFill/>
                    </a:lnL>
                    <a:lnR>
                      <a:noFill/>
                    </a:lnR>
                    <a:lnT>
                      <a:noFill/>
                    </a:lnT>
                    <a:lnB>
                      <a:noFill/>
                    </a:lnB>
                    <a:solidFill>
                      <a:srgbClr val="FFFFFF"/>
                    </a:solidFill>
                  </a:tcPr>
                </a:tc>
              </a:tr>
              <a:tr h="346417">
                <a:tc>
                  <a:txBody>
                    <a:bodyPr/>
                    <a:lstStyle/>
                    <a:p>
                      <a:r>
                        <a:rPr lang="en-ZA" sz="1200">
                          <a:effectLst/>
                          <a:latin typeface="Calibri" panose="020F0502020204030204" pitchFamily="34" charset="0"/>
                        </a:rPr>
                        <a:t>445802186</a:t>
                      </a:r>
                      <a:endParaRPr lang="en-ZA" sz="1200"/>
                    </a:p>
                  </a:txBody>
                  <a:tcPr marL="43441" marR="43441" marT="21720" marB="21720">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3441" marR="43441" marT="21720" marB="21720">
                    <a:lnL>
                      <a:noFill/>
                    </a:lnL>
                    <a:lnR>
                      <a:noFill/>
                    </a:lnR>
                    <a:lnT>
                      <a:noFill/>
                    </a:lnT>
                    <a:lnB>
                      <a:noFill/>
                    </a:lnB>
                    <a:solidFill>
                      <a:srgbClr val="FFC000"/>
                    </a:solidFill>
                  </a:tcPr>
                </a:tc>
                <a:tc>
                  <a:txBody>
                    <a:bodyPr/>
                    <a:lstStyle/>
                    <a:p>
                      <a:r>
                        <a:rPr lang="en-ZA" sz="1200">
                          <a:effectLst/>
                          <a:latin typeface="Calibri" panose="020F0502020204030204" pitchFamily="34" charset="0"/>
                        </a:rPr>
                        <a:t>DC18</a:t>
                      </a:r>
                      <a:endParaRPr lang="en-ZA" sz="1200"/>
                    </a:p>
                  </a:txBody>
                  <a:tcPr marL="43441" marR="43441" marT="21720" marB="21720">
                    <a:lnL>
                      <a:noFill/>
                    </a:lnL>
                    <a:lnR>
                      <a:noFill/>
                    </a:lnR>
                    <a:lnT>
                      <a:noFill/>
                    </a:lnT>
                    <a:lnB>
                      <a:noFill/>
                    </a:lnB>
                    <a:solidFill>
                      <a:srgbClr val="FFFFFF"/>
                    </a:solidFill>
                  </a:tcPr>
                </a:tc>
                <a:tc>
                  <a:txBody>
                    <a:bodyPr/>
                    <a:lstStyle/>
                    <a:p>
                      <a:r>
                        <a:rPr lang="en-ZA" sz="1200">
                          <a:effectLst/>
                          <a:latin typeface="Calibri" panose="020F0502020204030204" pitchFamily="34" charset="0"/>
                        </a:rPr>
                        <a:t>VIRGINIA S/S</a:t>
                      </a:r>
                      <a:endParaRPr lang="en-ZA" sz="1200"/>
                    </a:p>
                  </a:txBody>
                  <a:tcPr marL="43441" marR="43441" marT="21720" marB="21720">
                    <a:lnL>
                      <a:noFill/>
                    </a:lnL>
                    <a:lnR>
                      <a:noFill/>
                    </a:lnR>
                    <a:lnT>
                      <a:noFill/>
                    </a:lnT>
                    <a:lnB>
                      <a:noFill/>
                    </a:lnB>
                    <a:solidFill>
                      <a:srgbClr val="FFFFFF"/>
                    </a:solidFill>
                  </a:tcPr>
                </a:tc>
                <a:tc>
                  <a:txBody>
                    <a:bodyPr/>
                    <a:lstStyle/>
                    <a:p>
                      <a:pPr algn="r"/>
                      <a:r>
                        <a:rPr lang="en-ZA" sz="1200" dirty="0">
                          <a:effectLst/>
                          <a:latin typeface="Calibri" panose="020F0502020204030204" pitchFamily="34" charset="0"/>
                        </a:rPr>
                        <a:t>5</a:t>
                      </a:r>
                      <a:endParaRPr lang="en-ZA" sz="1200" dirty="0"/>
                    </a:p>
                  </a:txBody>
                  <a:tcPr marL="43441" marR="43441" marT="21720" marB="21720">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333358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429225284"/>
              </p:ext>
            </p:extLst>
          </p:nvPr>
        </p:nvGraphicFramePr>
        <p:xfrm>
          <a:off x="290148" y="158262"/>
          <a:ext cx="11649804" cy="6583592"/>
        </p:xfrm>
        <a:graphic>
          <a:graphicData uri="http://schemas.openxmlformats.org/drawingml/2006/table">
            <a:tbl>
              <a:tblPr/>
              <a:tblGrid>
                <a:gridCol w="1941634"/>
                <a:gridCol w="1941634"/>
                <a:gridCol w="1941634"/>
                <a:gridCol w="1941634"/>
                <a:gridCol w="1941634"/>
                <a:gridCol w="1941634"/>
              </a:tblGrid>
              <a:tr h="297482">
                <a:tc gridSpan="6">
                  <a:txBody>
                    <a:bodyPr/>
                    <a:lstStyle/>
                    <a:p>
                      <a:r>
                        <a:rPr lang="en-ZA" sz="1200" dirty="0" smtClean="0"/>
                        <a:t>Latest Import All Years</a:t>
                      </a:r>
                      <a:endParaRPr lang="en-ZA" sz="1200" dirty="0"/>
                    </a:p>
                  </a:txBody>
                  <a:tcPr marL="49168" marR="49168" marT="24584" marB="24584" anchor="ctr">
                    <a:solidFill>
                      <a:srgbClr val="FFFFFF"/>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207516">
                <a:tc>
                  <a:txBody>
                    <a:bodyPr/>
                    <a:lstStyle/>
                    <a:p>
                      <a:r>
                        <a:rPr lang="en-ZA" sz="1200">
                          <a:effectLst/>
                          <a:latin typeface="Calibri" panose="020F0502020204030204" pitchFamily="34" charset="0"/>
                        </a:rPr>
                        <a:t>Computer</a:t>
                      </a:r>
                      <a:endParaRPr lang="en-ZA" sz="1200"/>
                    </a:p>
                  </a:txBody>
                  <a:tcPr marL="49168" marR="49168" marT="24584" marB="24584" anchor="ctr">
                    <a:lnL>
                      <a:noFill/>
                    </a:lnL>
                    <a:lnR>
                      <a:noFill/>
                    </a:lnR>
                    <a:lnB>
                      <a:noFill/>
                    </a:lnB>
                    <a:solidFill>
                      <a:srgbClr val="C0C0C0"/>
                    </a:solidFill>
                  </a:tcPr>
                </a:tc>
                <a:tc>
                  <a:txBody>
                    <a:bodyPr/>
                    <a:lstStyle/>
                    <a:p>
                      <a:r>
                        <a:rPr lang="en-ZA" sz="1200">
                          <a:effectLst/>
                          <a:latin typeface="Calibri" panose="020F0502020204030204" pitchFamily="34" charset="0"/>
                        </a:rPr>
                        <a:t>Principal</a:t>
                      </a:r>
                      <a:endParaRPr lang="en-ZA" sz="1200"/>
                    </a:p>
                  </a:txBody>
                  <a:tcPr marL="49168" marR="49168" marT="24584" marB="24584"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District5</a:t>
                      </a:r>
                      <a:endParaRPr lang="en-ZA" sz="1200"/>
                    </a:p>
                  </a:txBody>
                  <a:tcPr marL="49168" marR="49168" marT="24584" marB="24584"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SchoolName</a:t>
                      </a:r>
                      <a:endParaRPr lang="en-ZA" sz="1200"/>
                    </a:p>
                  </a:txBody>
                  <a:tcPr marL="49168" marR="49168" marT="24584" marB="24584"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ImportMonth</a:t>
                      </a:r>
                      <a:endParaRPr lang="en-ZA" sz="1200"/>
                    </a:p>
                  </a:txBody>
                  <a:tcPr marL="49168" marR="49168" marT="24584" marB="24584"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DCNAME</a:t>
                      </a:r>
                      <a:endParaRPr lang="en-ZA" sz="1200"/>
                    </a:p>
                  </a:txBody>
                  <a:tcPr marL="49168" marR="49168" marT="24584" marB="24584" anchor="ctr">
                    <a:lnL>
                      <a:noFill/>
                    </a:lnL>
                    <a:lnR>
                      <a:noFill/>
                    </a:lnR>
                    <a:lnT>
                      <a:noFill/>
                    </a:lnT>
                    <a:lnB>
                      <a:noFill/>
                    </a:lnB>
                    <a:solidFill>
                      <a:srgbClr val="C0C0C0"/>
                    </a:solidFill>
                  </a:tcPr>
                </a:tc>
              </a:tr>
              <a:tr h="432433">
                <a:tc>
                  <a:txBody>
                    <a:bodyPr/>
                    <a:lstStyle/>
                    <a:p>
                      <a:r>
                        <a:rPr lang="en-ZA" sz="1200" dirty="0">
                          <a:effectLst/>
                          <a:latin typeface="Calibri" panose="020F0502020204030204" pitchFamily="34" charset="0"/>
                        </a:rPr>
                        <a:t>443410332</a:t>
                      </a:r>
                      <a:endParaRPr lang="en-ZA" sz="1200" dirty="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DC19</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BEYERSGIFT PF/S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445802128</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DC19</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EBENEZER CHRISTIAN ACADEMY PI/S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441705211</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DC19</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HARRISMITH CHRISTIAN ACADEMY CI/S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dirty="0">
                          <a:effectLst/>
                          <a:latin typeface="Calibri" panose="020F0502020204030204" pitchFamily="34" charset="0"/>
                        </a:rPr>
                        <a:t>442710359</a:t>
                      </a:r>
                      <a:endParaRPr lang="en-ZA" sz="1200" dirty="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DC19</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KWETLISONG S/S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440101154</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DC19</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MISPA PF/S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445105171</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DC19</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MOHLAKANENG I/S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443701267</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DC19</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PAUL ERASMUS S/S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445105175</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DC19</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SEDIBENG P/S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441811004</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DC20</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DIPKRAAL IF/S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442506251</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DC20</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HAMILTONSRUST PF/S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444306288</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DC20</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LEEUWPAN PF/S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442506007</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DC20</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PLATBERG PF/S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443611282</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DC20</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SCHOOL OF DESTINY CI/S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9168" marR="49168" marT="24584" marB="24584">
                    <a:lnL>
                      <a:noFill/>
                    </a:lnL>
                    <a:lnR>
                      <a:noFill/>
                    </a:lnR>
                    <a:lnT>
                      <a:noFill/>
                    </a:lnT>
                    <a:lnB>
                      <a:noFill/>
                    </a:lnB>
                    <a:solidFill>
                      <a:srgbClr val="FFFFFF"/>
                    </a:solidFill>
                  </a:tcPr>
                </a:tc>
              </a:tr>
              <a:tr h="432433">
                <a:tc>
                  <a:txBody>
                    <a:bodyPr/>
                    <a:lstStyle/>
                    <a:p>
                      <a:r>
                        <a:rPr lang="en-ZA" sz="1200">
                          <a:effectLst/>
                          <a:latin typeface="Calibri" panose="020F0502020204030204" pitchFamily="34" charset="0"/>
                        </a:rPr>
                        <a:t>443701216</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9168" marR="49168" marT="24584" marB="24584">
                    <a:lnL>
                      <a:noFill/>
                    </a:lnL>
                    <a:lnR>
                      <a:noFill/>
                    </a:lnR>
                    <a:lnT>
                      <a:noFill/>
                    </a:lnT>
                    <a:lnB>
                      <a:noFill/>
                    </a:lnB>
                    <a:solidFill>
                      <a:srgbClr val="FFC000"/>
                    </a:solidFill>
                  </a:tcPr>
                </a:tc>
                <a:tc>
                  <a:txBody>
                    <a:bodyPr/>
                    <a:lstStyle/>
                    <a:p>
                      <a:r>
                        <a:rPr lang="en-ZA" sz="1200">
                          <a:effectLst/>
                          <a:latin typeface="Calibri" panose="020F0502020204030204" pitchFamily="34" charset="0"/>
                        </a:rPr>
                        <a:t>DC20</a:t>
                      </a:r>
                      <a:endParaRPr lang="en-ZA" sz="1200"/>
                    </a:p>
                  </a:txBody>
                  <a:tcPr marL="49168" marR="49168" marT="24584" marB="24584">
                    <a:lnL>
                      <a:noFill/>
                    </a:lnL>
                    <a:lnR>
                      <a:noFill/>
                    </a:lnR>
                    <a:lnT>
                      <a:noFill/>
                    </a:lnT>
                    <a:lnB>
                      <a:noFill/>
                    </a:lnB>
                    <a:solidFill>
                      <a:srgbClr val="FFFFFF"/>
                    </a:solidFill>
                  </a:tcPr>
                </a:tc>
                <a:tc>
                  <a:txBody>
                    <a:bodyPr/>
                    <a:lstStyle/>
                    <a:p>
                      <a:r>
                        <a:rPr lang="en-ZA" sz="1200">
                          <a:effectLst/>
                          <a:latin typeface="Calibri" panose="020F0502020204030204" pitchFamily="34" charset="0"/>
                        </a:rPr>
                        <a:t>SUSANNA PF/S</a:t>
                      </a:r>
                      <a:endParaRPr lang="en-ZA" sz="1200"/>
                    </a:p>
                  </a:txBody>
                  <a:tcPr marL="49168" marR="49168" marT="24584" marB="2458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9168" marR="49168" marT="24584" marB="2458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FEZILE DABI</a:t>
                      </a:r>
                      <a:endParaRPr lang="en-ZA" sz="1200" dirty="0"/>
                    </a:p>
                  </a:txBody>
                  <a:tcPr marL="49168" marR="49168" marT="24584" marB="24584">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4188624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925711465"/>
              </p:ext>
            </p:extLst>
          </p:nvPr>
        </p:nvGraphicFramePr>
        <p:xfrm>
          <a:off x="228600" y="193434"/>
          <a:ext cx="11737730" cy="6569163"/>
        </p:xfrm>
        <a:graphic>
          <a:graphicData uri="http://schemas.openxmlformats.org/drawingml/2006/table">
            <a:tbl>
              <a:tblPr/>
              <a:tblGrid>
                <a:gridCol w="1173773"/>
                <a:gridCol w="1173773"/>
                <a:gridCol w="1173773"/>
                <a:gridCol w="1173773"/>
                <a:gridCol w="1173773"/>
                <a:gridCol w="1173773"/>
                <a:gridCol w="1173773"/>
                <a:gridCol w="1173773"/>
                <a:gridCol w="1173773"/>
                <a:gridCol w="1173773"/>
              </a:tblGrid>
              <a:tr h="292369">
                <a:tc gridSpan="10">
                  <a:txBody>
                    <a:bodyPr/>
                    <a:lstStyle/>
                    <a:p>
                      <a:r>
                        <a:rPr lang="en-ZA" sz="1200" dirty="0" err="1"/>
                        <a:t>vw_LatestImportAllYears</a:t>
                      </a:r>
                      <a:endParaRPr lang="en-ZA" sz="1200" dirty="0"/>
                    </a:p>
                  </a:txBody>
                  <a:tcPr marL="48438" marR="48438" marT="24219" marB="24219" anchor="ctr">
                    <a:solidFill>
                      <a:srgbClr val="FFFFFF"/>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203626">
                <a:tc>
                  <a:txBody>
                    <a:bodyPr/>
                    <a:lstStyle/>
                    <a:p>
                      <a:r>
                        <a:rPr lang="en-ZA" sz="1200">
                          <a:effectLst/>
                          <a:latin typeface="Calibri" panose="020F0502020204030204" pitchFamily="34" charset="0"/>
                        </a:rPr>
                        <a:t>Computer</a:t>
                      </a:r>
                      <a:endParaRPr lang="en-ZA" sz="1200"/>
                    </a:p>
                  </a:txBody>
                  <a:tcPr marL="48438" marR="48438" marT="24219" marB="24219" anchor="ctr">
                    <a:lnL>
                      <a:noFill/>
                    </a:lnL>
                    <a:lnR>
                      <a:noFill/>
                    </a:lnR>
                    <a:lnB>
                      <a:noFill/>
                    </a:lnB>
                    <a:solidFill>
                      <a:srgbClr val="C0C0C0"/>
                    </a:solidFill>
                  </a:tcPr>
                </a:tc>
                <a:tc>
                  <a:txBody>
                    <a:bodyPr/>
                    <a:lstStyle/>
                    <a:p>
                      <a:r>
                        <a:rPr lang="en-ZA" sz="1200">
                          <a:effectLst/>
                          <a:latin typeface="Calibri" panose="020F0502020204030204" pitchFamily="34" charset="0"/>
                        </a:rPr>
                        <a:t>Cell</a:t>
                      </a:r>
                      <a:endParaRPr lang="en-ZA" sz="1200"/>
                    </a:p>
                  </a:txBody>
                  <a:tcPr marL="48438" marR="48438" marT="24219" marB="24219"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Tel_Code:</a:t>
                      </a:r>
                      <a:endParaRPr lang="en-ZA" sz="1200"/>
                    </a:p>
                  </a:txBody>
                  <a:tcPr marL="48438" marR="48438" marT="24219" marB="24219"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Tel_No:</a:t>
                      </a:r>
                      <a:endParaRPr lang="en-ZA" sz="1200"/>
                    </a:p>
                  </a:txBody>
                  <a:tcPr marL="48438" marR="48438" marT="24219" marB="24219"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Fax_Code</a:t>
                      </a:r>
                      <a:endParaRPr lang="en-ZA" sz="1200"/>
                    </a:p>
                  </a:txBody>
                  <a:tcPr marL="48438" marR="48438" marT="24219" marB="24219"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Fax_No:</a:t>
                      </a:r>
                      <a:endParaRPr lang="en-ZA" sz="1200"/>
                    </a:p>
                  </a:txBody>
                  <a:tcPr marL="48438" marR="48438" marT="24219" marB="24219"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District5</a:t>
                      </a:r>
                      <a:endParaRPr lang="en-ZA" sz="1200"/>
                    </a:p>
                  </a:txBody>
                  <a:tcPr marL="48438" marR="48438" marT="24219" marB="24219"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SchoolName</a:t>
                      </a:r>
                      <a:endParaRPr lang="en-ZA" sz="1200"/>
                    </a:p>
                  </a:txBody>
                  <a:tcPr marL="48438" marR="48438" marT="24219" marB="24219"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ImportMonth</a:t>
                      </a:r>
                      <a:endParaRPr lang="en-ZA" sz="1200"/>
                    </a:p>
                  </a:txBody>
                  <a:tcPr marL="48438" marR="48438" marT="24219" marB="24219"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DCNAME</a:t>
                      </a:r>
                      <a:endParaRPr lang="en-ZA" sz="1200"/>
                    </a:p>
                  </a:txBody>
                  <a:tcPr marL="48438" marR="48438" marT="24219" marB="24219" anchor="ctr">
                    <a:lnL>
                      <a:noFill/>
                    </a:lnL>
                    <a:lnR>
                      <a:noFill/>
                    </a:lnR>
                    <a:lnT>
                      <a:noFill/>
                    </a:lnT>
                    <a:lnB>
                      <a:noFill/>
                    </a:lnB>
                    <a:solidFill>
                      <a:srgbClr val="C0C0C0"/>
                    </a:solidFill>
                  </a:tcPr>
                </a:tc>
              </a:tr>
              <a:tr h="425481">
                <a:tc>
                  <a:txBody>
                    <a:bodyPr/>
                    <a:lstStyle/>
                    <a:p>
                      <a:r>
                        <a:rPr lang="en-ZA" sz="1200">
                          <a:effectLst/>
                          <a:latin typeface="Calibri" panose="020F0502020204030204" pitchFamily="34" charset="0"/>
                        </a:rPr>
                        <a:t>445802163</a:t>
                      </a:r>
                      <a:endParaRPr lang="en-ZA" sz="1200"/>
                    </a:p>
                  </a:txBody>
                  <a:tcPr marL="48438" marR="48438" marT="24219" marB="24219">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DC18</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ADELAIDE TAMBO S/S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LEJWELEPUTSWA</a:t>
                      </a:r>
                      <a:endParaRPr lang="en-ZA" sz="1200"/>
                    </a:p>
                  </a:txBody>
                  <a:tcPr marL="48438" marR="48438" marT="24219" marB="24219">
                    <a:lnL>
                      <a:noFill/>
                    </a:lnL>
                    <a:lnR>
                      <a:noFill/>
                    </a:lnR>
                    <a:lnT>
                      <a:noFill/>
                    </a:lnT>
                    <a:lnB>
                      <a:noFill/>
                    </a:lnB>
                    <a:solidFill>
                      <a:srgbClr val="FFFFFF"/>
                    </a:solidFill>
                  </a:tcPr>
                </a:tc>
              </a:tr>
              <a:tr h="469852">
                <a:tc>
                  <a:txBody>
                    <a:bodyPr/>
                    <a:lstStyle/>
                    <a:p>
                      <a:r>
                        <a:rPr lang="en-ZA" sz="1200">
                          <a:effectLst/>
                          <a:latin typeface="Calibri" panose="020F0502020204030204" pitchFamily="34" charset="0"/>
                        </a:rPr>
                        <a:t>441501009</a:t>
                      </a:r>
                      <a:endParaRPr lang="en-ZA" sz="1200"/>
                    </a:p>
                  </a:txBody>
                  <a:tcPr marL="48438" marR="48438" marT="24219" marB="24219">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DC19</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MAGDALENA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442506251</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HAMILTONSRUST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442701043</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DC20</a:t>
                      </a:r>
                      <a:endParaRPr lang="en-ZA" sz="1200" dirty="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MAKAWAANSBANK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441610223</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OPLOOP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442701220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RIETFONTEIN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444306150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KGATELOPELE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442506154</a:t>
                      </a:r>
                      <a:endParaRPr lang="en-ZA" sz="1200"/>
                    </a:p>
                  </a:txBody>
                  <a:tcPr marL="48438" marR="48438" marT="24219" marB="24219">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NOORDSKOOL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440506265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KOEBERG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441811225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ONGEGUND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442506292</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DOORNSPRUIT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444306039</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JONKERSKRAAL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25481">
                <a:tc>
                  <a:txBody>
                    <a:bodyPr/>
                    <a:lstStyle/>
                    <a:p>
                      <a:r>
                        <a:rPr lang="en-ZA" sz="1200">
                          <a:effectLst/>
                          <a:latin typeface="Calibri" panose="020F0502020204030204" pitchFamily="34" charset="0"/>
                        </a:rPr>
                        <a:t>441811003</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DC20</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ROODERAND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8438" marR="48438" marT="24219" marB="24219">
                    <a:lnL>
                      <a:noFill/>
                    </a:lnL>
                    <a:lnR>
                      <a:noFill/>
                    </a:lnR>
                    <a:lnT>
                      <a:noFill/>
                    </a:lnT>
                    <a:lnB>
                      <a:noFill/>
                    </a:lnB>
                    <a:solidFill>
                      <a:srgbClr val="FFFFFF"/>
                    </a:solidFill>
                  </a:tcPr>
                </a:tc>
              </a:tr>
              <a:tr h="469852">
                <a:tc>
                  <a:txBody>
                    <a:bodyPr/>
                    <a:lstStyle/>
                    <a:p>
                      <a:r>
                        <a:rPr lang="en-ZA" sz="1200">
                          <a:effectLst/>
                          <a:latin typeface="Calibri" panose="020F0502020204030204" pitchFamily="34" charset="0"/>
                        </a:rPr>
                        <a:t>443410335</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058</a:t>
                      </a:r>
                      <a:endParaRPr lang="en-ZA" sz="1200"/>
                    </a:p>
                  </a:txBody>
                  <a:tcPr marL="48438" marR="48438" marT="24219" marB="24219">
                    <a:lnL>
                      <a:noFill/>
                    </a:lnL>
                    <a:lnR>
                      <a:noFill/>
                    </a:lnR>
                    <a:lnT>
                      <a:noFill/>
                    </a:lnT>
                    <a:lnB>
                      <a:noFill/>
                    </a:lnB>
                    <a:solidFill>
                      <a:srgbClr val="FFFF00"/>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8438" marR="48438" marT="24219" marB="24219">
                    <a:lnL>
                      <a:noFill/>
                    </a:lnL>
                    <a:lnR>
                      <a:noFill/>
                    </a:lnR>
                    <a:lnT>
                      <a:noFill/>
                    </a:lnT>
                    <a:lnB>
                      <a:noFill/>
                    </a:lnB>
                    <a:solidFill>
                      <a:srgbClr val="FFFF00"/>
                    </a:solidFill>
                  </a:tcPr>
                </a:tc>
                <a:tc>
                  <a:txBody>
                    <a:bodyPr/>
                    <a:lstStyle/>
                    <a:p>
                      <a:r>
                        <a:rPr lang="en-ZA" sz="1200">
                          <a:effectLst/>
                          <a:latin typeface="Calibri" panose="020F0502020204030204" pitchFamily="34" charset="0"/>
                        </a:rPr>
                        <a:t>DC19</a:t>
                      </a:r>
                      <a:endParaRPr lang="en-ZA" sz="1200"/>
                    </a:p>
                  </a:txBody>
                  <a:tcPr marL="48438" marR="48438" marT="24219" marB="24219">
                    <a:lnL>
                      <a:noFill/>
                    </a:lnL>
                    <a:lnR>
                      <a:noFill/>
                    </a:lnR>
                    <a:lnT>
                      <a:noFill/>
                    </a:lnT>
                    <a:lnB>
                      <a:noFill/>
                    </a:lnB>
                    <a:solidFill>
                      <a:srgbClr val="FFFFFF"/>
                    </a:solidFill>
                  </a:tcPr>
                </a:tc>
                <a:tc>
                  <a:txBody>
                    <a:bodyPr/>
                    <a:lstStyle/>
                    <a:p>
                      <a:r>
                        <a:rPr lang="en-ZA" sz="1200">
                          <a:effectLst/>
                          <a:latin typeface="Calibri" panose="020F0502020204030204" pitchFamily="34" charset="0"/>
                        </a:rPr>
                        <a:t>SWARTBERG PF/S</a:t>
                      </a:r>
                      <a:endParaRPr lang="en-ZA" sz="1200"/>
                    </a:p>
                  </a:txBody>
                  <a:tcPr marL="48438" marR="48438" marT="24219" marB="24219">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8438" marR="48438" marT="24219" marB="24219">
                    <a:lnL>
                      <a:noFill/>
                    </a:lnL>
                    <a:lnR>
                      <a:noFill/>
                    </a:lnR>
                    <a:lnT>
                      <a:noFill/>
                    </a:lnT>
                    <a:lnB>
                      <a:noFill/>
                    </a:lnB>
                    <a:solidFill>
                      <a:srgbClr val="FFFFFF"/>
                    </a:solidFill>
                  </a:tcPr>
                </a:tc>
                <a:tc>
                  <a:txBody>
                    <a:bodyPr/>
                    <a:lstStyle/>
                    <a:p>
                      <a:r>
                        <a:rPr lang="en-ZA" sz="1200" dirty="0">
                          <a:effectLst/>
                          <a:latin typeface="Calibri" panose="020F0502020204030204" pitchFamily="34" charset="0"/>
                        </a:rPr>
                        <a:t>THABO MOFUTSANYANA</a:t>
                      </a:r>
                      <a:endParaRPr lang="en-ZA" sz="1200" dirty="0"/>
                    </a:p>
                  </a:txBody>
                  <a:tcPr marL="48438" marR="48438" marT="24219" marB="24219">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06092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a:xfrm>
            <a:off x="1589903" y="1087395"/>
            <a:ext cx="9144000" cy="3246351"/>
          </a:xfrm>
        </p:spPr>
        <p:txBody>
          <a:bodyPr>
            <a:normAutofit/>
          </a:bodyPr>
          <a:lstStyle/>
          <a:p>
            <a:r>
              <a:rPr lang="en-ZA" sz="7200" b="1" dirty="0" smtClean="0">
                <a:solidFill>
                  <a:srgbClr val="FF0000"/>
                </a:solidFill>
              </a:rPr>
              <a:t>2018 </a:t>
            </a:r>
            <a:br>
              <a:rPr lang="en-ZA" sz="7200" b="1" dirty="0" smtClean="0">
                <a:solidFill>
                  <a:srgbClr val="FF0000"/>
                </a:solidFill>
              </a:rPr>
            </a:br>
            <a:r>
              <a:rPr lang="en-ZA" sz="7200" b="1" dirty="0" smtClean="0">
                <a:solidFill>
                  <a:srgbClr val="FF0000"/>
                </a:solidFill>
              </a:rPr>
              <a:t>Schools with No Promotions</a:t>
            </a:r>
            <a:endParaRPr lang="en-ZA" sz="7200" b="1" dirty="0">
              <a:solidFill>
                <a:srgbClr val="FF0000"/>
              </a:solidFill>
            </a:endParaRPr>
          </a:p>
        </p:txBody>
      </p:sp>
      <p:sp>
        <p:nvSpPr>
          <p:cNvPr id="3" name="Subtitle 2"/>
          <p:cNvSpPr>
            <a:spLocks noGrp="1"/>
          </p:cNvSpPr>
          <p:nvPr>
            <p:ph type="subTitle" idx="1"/>
          </p:nvPr>
        </p:nvSpPr>
        <p:spPr>
          <a:xfrm>
            <a:off x="1524000" y="4600574"/>
            <a:ext cx="9144000" cy="657225"/>
          </a:xfrm>
        </p:spPr>
        <p:txBody>
          <a:bodyPr>
            <a:noAutofit/>
          </a:bodyPr>
          <a:lstStyle/>
          <a:p>
            <a:r>
              <a:rPr lang="en-ZA" sz="5400" dirty="0" smtClean="0">
                <a:solidFill>
                  <a:srgbClr val="FF0000"/>
                </a:solidFill>
              </a:rPr>
              <a:t>65 Schools</a:t>
            </a:r>
            <a:endParaRPr lang="en-ZA" sz="5400" dirty="0">
              <a:solidFill>
                <a:srgbClr val="FF0000"/>
              </a:solidFill>
            </a:endParaRPr>
          </a:p>
        </p:txBody>
      </p:sp>
    </p:spTree>
    <p:extLst>
      <p:ext uri="{BB962C8B-B14F-4D97-AF65-F5344CB8AC3E}">
        <p14:creationId xmlns:p14="http://schemas.microsoft.com/office/powerpoint/2010/main" val="1466787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629122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4690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273133" y="697806"/>
            <a:ext cx="11388436" cy="5632311"/>
          </a:xfrm>
          <a:prstGeom prst="rect">
            <a:avLst/>
          </a:prstGeom>
        </p:spPr>
        <p:txBody>
          <a:bodyPr wrap="square">
            <a:spAutoFit/>
          </a:bodyPr>
          <a:lstStyle/>
          <a:p>
            <a:pPr algn="ctr"/>
            <a:r>
              <a:rPr lang="en-ZA" sz="6000" b="1" dirty="0" smtClean="0">
                <a:solidFill>
                  <a:srgbClr val="7030A0"/>
                </a:solidFill>
              </a:rPr>
              <a:t>1173 Schools</a:t>
            </a:r>
          </a:p>
          <a:p>
            <a:pPr algn="ctr"/>
            <a:endParaRPr lang="en-ZA" sz="6000" b="1" dirty="0" smtClean="0">
              <a:solidFill>
                <a:srgbClr val="7030A0"/>
              </a:solidFill>
            </a:endParaRPr>
          </a:p>
          <a:p>
            <a:pPr marL="857250" indent="-857250" algn="ctr">
              <a:buFont typeface="Arial" panose="020B0604020202020204" pitchFamily="34" charset="0"/>
              <a:buChar char="•"/>
            </a:pPr>
            <a:r>
              <a:rPr lang="en-ZA" sz="6000" b="1" dirty="0" smtClean="0">
                <a:solidFill>
                  <a:srgbClr val="7030A0"/>
                </a:solidFill>
              </a:rPr>
              <a:t>60% of schools is submitting data on time</a:t>
            </a:r>
          </a:p>
          <a:p>
            <a:pPr marL="857250" indent="-857250" algn="ctr">
              <a:buFont typeface="Arial" panose="020B0604020202020204" pitchFamily="34" charset="0"/>
              <a:buChar char="•"/>
            </a:pPr>
            <a:r>
              <a:rPr lang="en-ZA" sz="6000" b="1" dirty="0" smtClean="0">
                <a:solidFill>
                  <a:srgbClr val="7030A0"/>
                </a:solidFill>
              </a:rPr>
              <a:t>90% after two weeks</a:t>
            </a:r>
          </a:p>
          <a:p>
            <a:pPr marL="857250" indent="-857250" algn="ctr">
              <a:buFont typeface="Arial" panose="020B0604020202020204" pitchFamily="34" charset="0"/>
              <a:buChar char="•"/>
            </a:pPr>
            <a:endParaRPr lang="en-ZA" sz="6000" b="1" dirty="0">
              <a:solidFill>
                <a:srgbClr val="FF0000"/>
              </a:solidFill>
            </a:endParaRPr>
          </a:p>
        </p:txBody>
      </p:sp>
    </p:spTree>
    <p:extLst>
      <p:ext uri="{BB962C8B-B14F-4D97-AF65-F5344CB8AC3E}">
        <p14:creationId xmlns:p14="http://schemas.microsoft.com/office/powerpoint/2010/main" val="2375008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43063"/>
          </a:xfrm>
          <a:prstGeom prst="rect">
            <a:avLst/>
          </a:prstGeom>
        </p:spPr>
      </p:pic>
    </p:spTree>
    <p:extLst>
      <p:ext uri="{BB962C8B-B14F-4D97-AF65-F5344CB8AC3E}">
        <p14:creationId xmlns:p14="http://schemas.microsoft.com/office/powerpoint/2010/main" val="1578617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96199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304720" y="2265977"/>
            <a:ext cx="4547367" cy="1754326"/>
          </a:xfrm>
          <a:prstGeom prst="rect">
            <a:avLst/>
          </a:prstGeom>
        </p:spPr>
        <p:txBody>
          <a:bodyPr wrap="square">
            <a:spAutoFit/>
          </a:bodyPr>
          <a:lstStyle/>
          <a:p>
            <a:pPr algn="ctr"/>
            <a:r>
              <a:rPr lang="en-ZA" sz="3600" b="1" dirty="0" smtClean="0">
                <a:solidFill>
                  <a:srgbClr val="FF0000"/>
                </a:solidFill>
              </a:rPr>
              <a:t>Some schools’ Educator teaching load is not captured</a:t>
            </a:r>
            <a:endParaRPr lang="en-ZA" sz="3600" b="1" dirty="0">
              <a:solidFill>
                <a:srgbClr val="FF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322313463"/>
              </p:ext>
            </p:extLst>
          </p:nvPr>
        </p:nvGraphicFramePr>
        <p:xfrm>
          <a:off x="5010064" y="337751"/>
          <a:ext cx="1927002" cy="2726724"/>
        </p:xfrm>
        <a:graphic>
          <a:graphicData uri="http://schemas.openxmlformats.org/presentationml/2006/ole">
            <mc:AlternateContent xmlns:mc="http://schemas.openxmlformats.org/markup-compatibility/2006">
              <mc:Choice xmlns:v="urn:schemas-microsoft-com:vml" Requires="v">
                <p:oleObj spid="_x0000_s25756" name="Acrobat Document" r:id="rId4" imgW="5667480" imgH="8020080" progId="AcroExch.Document.DC">
                  <p:embed/>
                </p:oleObj>
              </mc:Choice>
              <mc:Fallback>
                <p:oleObj name="Acrobat Document" r:id="rId4" imgW="5667480" imgH="8020080" progId="AcroExch.Document.DC">
                  <p:embed/>
                  <p:pic>
                    <p:nvPicPr>
                      <p:cNvPr id="0" name=""/>
                      <p:cNvPicPr/>
                      <p:nvPr/>
                    </p:nvPicPr>
                    <p:blipFill>
                      <a:blip r:embed="rId5"/>
                      <a:stretch>
                        <a:fillRect/>
                      </a:stretch>
                    </p:blipFill>
                    <p:spPr>
                      <a:xfrm>
                        <a:off x="5010064" y="337751"/>
                        <a:ext cx="1927002" cy="2726724"/>
                      </a:xfrm>
                      <a:prstGeom prst="rect">
                        <a:avLst/>
                      </a:prstGeom>
                      <a:blipFill>
                        <a:blip r:embed="rId6"/>
                        <a:tile tx="0" ty="0" sx="100000" sy="100000" flip="none" algn="tl"/>
                      </a:blip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59576575"/>
              </p:ext>
            </p:extLst>
          </p:nvPr>
        </p:nvGraphicFramePr>
        <p:xfrm>
          <a:off x="7235687" y="329514"/>
          <a:ext cx="1875962" cy="2654501"/>
        </p:xfrm>
        <a:graphic>
          <a:graphicData uri="http://schemas.openxmlformats.org/presentationml/2006/ole">
            <mc:AlternateContent xmlns:mc="http://schemas.openxmlformats.org/markup-compatibility/2006">
              <mc:Choice xmlns:v="urn:schemas-microsoft-com:vml" Requires="v">
                <p:oleObj spid="_x0000_s25757" name="Acrobat Document" r:id="rId7" imgW="5667480" imgH="8020080" progId="AcroExch.Document.DC">
                  <p:embed/>
                </p:oleObj>
              </mc:Choice>
              <mc:Fallback>
                <p:oleObj name="Acrobat Document" r:id="rId7" imgW="5667480" imgH="8020080" progId="AcroExch.Document.DC">
                  <p:embed/>
                  <p:pic>
                    <p:nvPicPr>
                      <p:cNvPr id="0" name=""/>
                      <p:cNvPicPr/>
                      <p:nvPr/>
                    </p:nvPicPr>
                    <p:blipFill>
                      <a:blip r:embed="rId8"/>
                      <a:stretch>
                        <a:fillRect/>
                      </a:stretch>
                    </p:blipFill>
                    <p:spPr>
                      <a:xfrm>
                        <a:off x="7235687" y="329514"/>
                        <a:ext cx="1875962" cy="2654501"/>
                      </a:xfrm>
                      <a:prstGeom prst="rect">
                        <a:avLst/>
                      </a:prstGeom>
                      <a:blipFill>
                        <a:blip r:embed="rId6"/>
                        <a:tile tx="0" ty="0" sx="100000" sy="100000" flip="none" algn="tl"/>
                      </a:blip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77649795"/>
              </p:ext>
            </p:extLst>
          </p:nvPr>
        </p:nvGraphicFramePr>
        <p:xfrm>
          <a:off x="9410270" y="329515"/>
          <a:ext cx="1850853" cy="2618972"/>
        </p:xfrm>
        <a:graphic>
          <a:graphicData uri="http://schemas.openxmlformats.org/presentationml/2006/ole">
            <mc:AlternateContent xmlns:mc="http://schemas.openxmlformats.org/markup-compatibility/2006">
              <mc:Choice xmlns:v="urn:schemas-microsoft-com:vml" Requires="v">
                <p:oleObj spid="_x0000_s25758" name="Acrobat Document" r:id="rId9" imgW="5667480" imgH="8020080" progId="AcroExch.Document.DC">
                  <p:embed/>
                </p:oleObj>
              </mc:Choice>
              <mc:Fallback>
                <p:oleObj name="Acrobat Document" r:id="rId9" imgW="5667480" imgH="8020080" progId="AcroExch.Document.DC">
                  <p:embed/>
                  <p:pic>
                    <p:nvPicPr>
                      <p:cNvPr id="0" name=""/>
                      <p:cNvPicPr/>
                      <p:nvPr/>
                    </p:nvPicPr>
                    <p:blipFill>
                      <a:blip r:embed="rId10"/>
                      <a:stretch>
                        <a:fillRect/>
                      </a:stretch>
                    </p:blipFill>
                    <p:spPr>
                      <a:xfrm>
                        <a:off x="9410270" y="329515"/>
                        <a:ext cx="1850853" cy="2618972"/>
                      </a:xfrm>
                      <a:prstGeom prst="rect">
                        <a:avLst/>
                      </a:prstGeom>
                      <a:blipFill>
                        <a:blip r:embed="rId6"/>
                        <a:tile tx="0" ty="0" sx="100000" sy="100000" flip="none" algn="tl"/>
                      </a:blip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04473724"/>
              </p:ext>
            </p:extLst>
          </p:nvPr>
        </p:nvGraphicFramePr>
        <p:xfrm>
          <a:off x="5010064" y="3451891"/>
          <a:ext cx="1901482" cy="2690613"/>
        </p:xfrm>
        <a:graphic>
          <a:graphicData uri="http://schemas.openxmlformats.org/presentationml/2006/ole">
            <mc:AlternateContent xmlns:mc="http://schemas.openxmlformats.org/markup-compatibility/2006">
              <mc:Choice xmlns:v="urn:schemas-microsoft-com:vml" Requires="v">
                <p:oleObj spid="_x0000_s25759" name="Acrobat Document" r:id="rId11" imgW="5667480" imgH="8020080" progId="AcroExch.Document.DC">
                  <p:embed/>
                </p:oleObj>
              </mc:Choice>
              <mc:Fallback>
                <p:oleObj name="Acrobat Document" r:id="rId11" imgW="5667480" imgH="8020080" progId="AcroExch.Document.DC">
                  <p:embed/>
                  <p:pic>
                    <p:nvPicPr>
                      <p:cNvPr id="0" name=""/>
                      <p:cNvPicPr/>
                      <p:nvPr/>
                    </p:nvPicPr>
                    <p:blipFill>
                      <a:blip r:embed="rId12"/>
                      <a:stretch>
                        <a:fillRect/>
                      </a:stretch>
                    </p:blipFill>
                    <p:spPr>
                      <a:xfrm>
                        <a:off x="5010064" y="3451891"/>
                        <a:ext cx="1901482" cy="2690613"/>
                      </a:xfrm>
                      <a:prstGeom prst="rect">
                        <a:avLst/>
                      </a:prstGeom>
                      <a:blipFill>
                        <a:blip r:embed="rId6"/>
                        <a:tile tx="0" ty="0" sx="100000" sy="100000" flip="none" algn="tl"/>
                      </a:blip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84553162"/>
              </p:ext>
            </p:extLst>
          </p:nvPr>
        </p:nvGraphicFramePr>
        <p:xfrm>
          <a:off x="7235687" y="3451891"/>
          <a:ext cx="1875962" cy="2654502"/>
        </p:xfrm>
        <a:graphic>
          <a:graphicData uri="http://schemas.openxmlformats.org/presentationml/2006/ole">
            <mc:AlternateContent xmlns:mc="http://schemas.openxmlformats.org/markup-compatibility/2006">
              <mc:Choice xmlns:v="urn:schemas-microsoft-com:vml" Requires="v">
                <p:oleObj spid="_x0000_s25760" name="Acrobat Document" r:id="rId13" imgW="5667480" imgH="8020080" progId="AcroExch.Document.DC">
                  <p:embed/>
                </p:oleObj>
              </mc:Choice>
              <mc:Fallback>
                <p:oleObj name="Acrobat Document" r:id="rId13" imgW="5667480" imgH="8020080" progId="AcroExch.Document.DC">
                  <p:embed/>
                  <p:pic>
                    <p:nvPicPr>
                      <p:cNvPr id="0" name=""/>
                      <p:cNvPicPr/>
                      <p:nvPr/>
                    </p:nvPicPr>
                    <p:blipFill>
                      <a:blip r:embed="rId14"/>
                      <a:stretch>
                        <a:fillRect/>
                      </a:stretch>
                    </p:blipFill>
                    <p:spPr>
                      <a:xfrm>
                        <a:off x="7235687" y="3451891"/>
                        <a:ext cx="1875962" cy="2654502"/>
                      </a:xfrm>
                      <a:prstGeom prst="rect">
                        <a:avLst/>
                      </a:prstGeom>
                      <a:blipFill>
                        <a:blip r:embed="rId6"/>
                        <a:tile tx="0" ty="0" sx="100000" sy="100000" flip="none" algn="tl"/>
                      </a:blipFill>
                    </p:spPr>
                  </p:pic>
                </p:oleObj>
              </mc:Fallback>
            </mc:AlternateContent>
          </a:graphicData>
        </a:graphic>
      </p:graphicFrame>
    </p:spTree>
    <p:extLst>
      <p:ext uri="{BB962C8B-B14F-4D97-AF65-F5344CB8AC3E}">
        <p14:creationId xmlns:p14="http://schemas.microsoft.com/office/powerpoint/2010/main" val="3024670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2971220" y="280685"/>
            <a:ext cx="6249560" cy="6296629"/>
          </a:xfrm>
          <a:prstGeom prst="rect">
            <a:avLst/>
          </a:prstGeom>
        </p:spPr>
      </p:pic>
    </p:spTree>
    <p:extLst>
      <p:ext uri="{BB962C8B-B14F-4D97-AF65-F5344CB8AC3E}">
        <p14:creationId xmlns:p14="http://schemas.microsoft.com/office/powerpoint/2010/main" val="12872246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3208113" y="0"/>
            <a:ext cx="5775774" cy="6858000"/>
          </a:xfrm>
          <a:prstGeom prst="rect">
            <a:avLst/>
          </a:prstGeom>
        </p:spPr>
      </p:pic>
    </p:spTree>
    <p:extLst>
      <p:ext uri="{BB962C8B-B14F-4D97-AF65-F5344CB8AC3E}">
        <p14:creationId xmlns:p14="http://schemas.microsoft.com/office/powerpoint/2010/main" val="36792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004936" y="2109457"/>
            <a:ext cx="10212308" cy="3416320"/>
          </a:xfrm>
          <a:prstGeom prst="rect">
            <a:avLst/>
          </a:prstGeom>
        </p:spPr>
        <p:txBody>
          <a:bodyPr wrap="square">
            <a:spAutoFit/>
          </a:bodyPr>
          <a:lstStyle/>
          <a:p>
            <a:pPr algn="ctr"/>
            <a:r>
              <a:rPr lang="en-ZA" sz="7200" b="1" dirty="0" smtClean="0">
                <a:solidFill>
                  <a:srgbClr val="FF0000"/>
                </a:solidFill>
              </a:rPr>
              <a:t>All learner pregnancies are not captured on SA-SAMS</a:t>
            </a:r>
            <a:endParaRPr lang="en-ZA" sz="7200" b="1" dirty="0">
              <a:solidFill>
                <a:srgbClr val="FF0000"/>
              </a:solidFill>
            </a:endParaRPr>
          </a:p>
        </p:txBody>
      </p:sp>
    </p:spTree>
    <p:extLst>
      <p:ext uri="{BB962C8B-B14F-4D97-AF65-F5344CB8AC3E}">
        <p14:creationId xmlns:p14="http://schemas.microsoft.com/office/powerpoint/2010/main" val="1080876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12" name="Picture 11"/>
          <p:cNvPicPr>
            <a:picLocks noChangeAspect="1"/>
          </p:cNvPicPr>
          <p:nvPr/>
        </p:nvPicPr>
        <p:blipFill>
          <a:blip r:embed="rId3"/>
          <a:stretch>
            <a:fillRect/>
          </a:stretch>
        </p:blipFill>
        <p:spPr>
          <a:xfrm>
            <a:off x="3229649" y="115706"/>
            <a:ext cx="5732702" cy="6626587"/>
          </a:xfrm>
          <a:prstGeom prst="rect">
            <a:avLst/>
          </a:prstGeom>
        </p:spPr>
      </p:pic>
    </p:spTree>
    <p:extLst>
      <p:ext uri="{BB962C8B-B14F-4D97-AF65-F5344CB8AC3E}">
        <p14:creationId xmlns:p14="http://schemas.microsoft.com/office/powerpoint/2010/main" val="3017068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2832252" y="0"/>
            <a:ext cx="6527496" cy="6858000"/>
          </a:xfrm>
          <a:prstGeom prst="rect">
            <a:avLst/>
          </a:prstGeom>
        </p:spPr>
      </p:pic>
    </p:spTree>
    <p:extLst>
      <p:ext uri="{BB962C8B-B14F-4D97-AF65-F5344CB8AC3E}">
        <p14:creationId xmlns:p14="http://schemas.microsoft.com/office/powerpoint/2010/main" val="2745298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p:txBody>
          <a:bodyPr>
            <a:normAutofit/>
          </a:bodyPr>
          <a:lstStyle/>
          <a:p>
            <a:r>
              <a:rPr lang="en-ZA" sz="7200" b="1" dirty="0" smtClean="0">
                <a:solidFill>
                  <a:srgbClr val="FF0000"/>
                </a:solidFill>
              </a:rPr>
              <a:t>Learner Admissions</a:t>
            </a:r>
            <a:endParaRPr lang="en-ZA" sz="7200" b="1" dirty="0">
              <a:solidFill>
                <a:srgbClr val="FF0000"/>
              </a:solidFill>
            </a:endParaRPr>
          </a:p>
        </p:txBody>
      </p:sp>
      <p:sp>
        <p:nvSpPr>
          <p:cNvPr id="3" name="Subtitle 2"/>
          <p:cNvSpPr>
            <a:spLocks noGrp="1"/>
          </p:cNvSpPr>
          <p:nvPr>
            <p:ph type="subTitle" idx="1"/>
          </p:nvPr>
        </p:nvSpPr>
        <p:spPr/>
        <p:txBody>
          <a:bodyPr/>
          <a:lstStyle/>
          <a:p>
            <a:endParaRPr lang="en-ZA" dirty="0"/>
          </a:p>
        </p:txBody>
      </p:sp>
    </p:spTree>
    <p:extLst>
      <p:ext uri="{BB962C8B-B14F-4D97-AF65-F5344CB8AC3E}">
        <p14:creationId xmlns:p14="http://schemas.microsoft.com/office/powerpoint/2010/main" val="248398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0" y="571499"/>
            <a:ext cx="12191999" cy="5494325"/>
          </a:xfrm>
          <a:prstGeom prst="rect">
            <a:avLst/>
          </a:prstGeom>
        </p:spPr>
        <p:txBody>
          <a:bodyPr wrap="square">
            <a:spAutoFit/>
          </a:bodyPr>
          <a:lstStyle/>
          <a:p>
            <a:pPr marL="12700" algn="ctr">
              <a:lnSpc>
                <a:spcPts val="1200"/>
              </a:lnSpc>
              <a:spcAft>
                <a:spcPts val="0"/>
              </a:spcAft>
            </a:pPr>
            <a:r>
              <a:rPr lang="en-US" sz="4800" b="1" dirty="0">
                <a:latin typeface="Arial" panose="020B0604020202020204" pitchFamily="34" charset="0"/>
                <a:ea typeface="Arial" panose="020B0604020202020204" pitchFamily="34" charset="0"/>
              </a:rPr>
              <a:t>Requirements</a:t>
            </a:r>
            <a:r>
              <a:rPr lang="en-US" sz="4800" b="1" spc="70" dirty="0">
                <a:latin typeface="Arial" panose="020B0604020202020204" pitchFamily="34" charset="0"/>
                <a:ea typeface="Arial" panose="020B0604020202020204" pitchFamily="34" charset="0"/>
              </a:rPr>
              <a:t> </a:t>
            </a:r>
            <a:r>
              <a:rPr lang="en-US" sz="4800" b="1" dirty="0">
                <a:latin typeface="Arial" panose="020B0604020202020204" pitchFamily="34" charset="0"/>
                <a:ea typeface="Arial" panose="020B0604020202020204" pitchFamily="34" charset="0"/>
              </a:rPr>
              <a:t>for</a:t>
            </a:r>
            <a:r>
              <a:rPr lang="en-US" sz="4800" b="1" spc="165" dirty="0">
                <a:latin typeface="Arial" panose="020B0604020202020204" pitchFamily="34" charset="0"/>
                <a:ea typeface="Arial" panose="020B0604020202020204" pitchFamily="34" charset="0"/>
              </a:rPr>
              <a:t> </a:t>
            </a:r>
            <a:r>
              <a:rPr lang="en-US" sz="4800" b="1" dirty="0">
                <a:latin typeface="Arial" panose="020B0604020202020204" pitchFamily="34" charset="0"/>
                <a:ea typeface="Arial" panose="020B0604020202020204" pitchFamily="34" charset="0"/>
              </a:rPr>
              <a:t>admissions</a:t>
            </a:r>
            <a:r>
              <a:rPr lang="en-US" sz="4800" b="1" dirty="0" smtClean="0">
                <a:latin typeface="Arial" panose="020B0604020202020204" pitchFamily="34" charset="0"/>
                <a:ea typeface="Arial" panose="020B0604020202020204" pitchFamily="34" charset="0"/>
              </a:rPr>
              <a:t>:</a:t>
            </a:r>
          </a:p>
          <a:p>
            <a:pPr marL="12700">
              <a:lnSpc>
                <a:spcPts val="1200"/>
              </a:lnSpc>
              <a:spcAft>
                <a:spcPts val="0"/>
              </a:spcAft>
            </a:pPr>
            <a:endParaRPr lang="en-US" sz="3600" dirty="0">
              <a:latin typeface="Arial" panose="020B0604020202020204" pitchFamily="34" charset="0"/>
              <a:ea typeface="Times New Roman" panose="02020603050405020304" pitchFamily="18" charset="0"/>
            </a:endParaRPr>
          </a:p>
          <a:p>
            <a:pPr marL="12700">
              <a:lnSpc>
                <a:spcPts val="1200"/>
              </a:lnSpc>
              <a:spcAft>
                <a:spcPts val="0"/>
              </a:spcAft>
            </a:pPr>
            <a:endParaRPr lang="en-ZA" sz="3600" dirty="0">
              <a:latin typeface="Times New Roman" panose="02020603050405020304" pitchFamily="18" charset="0"/>
              <a:ea typeface="Times New Roman" panose="02020603050405020304" pitchFamily="18" charset="0"/>
            </a:endParaRPr>
          </a:p>
          <a:p>
            <a:pPr marL="12700">
              <a:spcBef>
                <a:spcPts val="195"/>
              </a:spcBef>
              <a:spcAft>
                <a:spcPts val="0"/>
              </a:spcAft>
            </a:pPr>
            <a:endParaRPr lang="en-US" sz="3600" dirty="0" smtClean="0">
              <a:latin typeface="Arial" panose="020B0604020202020204" pitchFamily="34" charset="0"/>
              <a:ea typeface="Arial" panose="020B0604020202020204" pitchFamily="34" charset="0"/>
            </a:endParaRPr>
          </a:p>
          <a:p>
            <a:pPr marL="12700">
              <a:spcBef>
                <a:spcPts val="195"/>
              </a:spcBef>
              <a:spcAft>
                <a:spcPts val="0"/>
              </a:spcAft>
            </a:pPr>
            <a:r>
              <a:rPr lang="en-US" sz="3600" dirty="0" smtClean="0">
                <a:latin typeface="Arial" panose="020B0604020202020204" pitchFamily="34" charset="0"/>
                <a:ea typeface="Arial" panose="020B0604020202020204" pitchFamily="34" charset="0"/>
              </a:rPr>
              <a:t>In</a:t>
            </a:r>
            <a:r>
              <a:rPr lang="en-US" sz="3600" spc="-80" dirty="0" smtClean="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terms</a:t>
            </a:r>
            <a:r>
              <a:rPr lang="en-US" sz="3600" spc="10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of</a:t>
            </a:r>
            <a:r>
              <a:rPr lang="en-US" sz="3600" spc="40" dirty="0">
                <a:latin typeface="Arial" panose="020B0604020202020204" pitchFamily="34" charset="0"/>
                <a:ea typeface="Arial" panose="020B0604020202020204" pitchFamily="34" charset="0"/>
              </a:rPr>
              <a:t> </a:t>
            </a:r>
            <a:r>
              <a:rPr lang="en-US" sz="3600" dirty="0" smtClean="0">
                <a:latin typeface="Arial" panose="020B0604020202020204" pitchFamily="34" charset="0"/>
                <a:ea typeface="Arial" panose="020B0604020202020204" pitchFamily="34" charset="0"/>
              </a:rPr>
              <a:t>SECTIO</a:t>
            </a:r>
            <a:r>
              <a:rPr lang="en-US" sz="3600" spc="-290" dirty="0" smtClean="0">
                <a:latin typeface="Arial" panose="020B0604020202020204" pitchFamily="34" charset="0"/>
                <a:ea typeface="Arial" panose="020B0604020202020204" pitchFamily="34" charset="0"/>
              </a:rPr>
              <a:t>N   </a:t>
            </a:r>
            <a:r>
              <a:rPr lang="en-US" sz="3600" dirty="0" smtClean="0">
                <a:latin typeface="Arial" panose="020B0604020202020204" pitchFamily="34" charset="0"/>
                <a:ea typeface="Arial" panose="020B0604020202020204" pitchFamily="34" charset="0"/>
              </a:rPr>
              <a:t>5(4</a:t>
            </a:r>
            <a:r>
              <a:rPr lang="en-US" sz="3600" dirty="0">
                <a:latin typeface="Arial" panose="020B0604020202020204" pitchFamily="34" charset="0"/>
                <a:ea typeface="Arial" panose="020B0604020202020204" pitchFamily="34" charset="0"/>
              </a:rPr>
              <a:t>)(a)</a:t>
            </a:r>
            <a:r>
              <a:rPr lang="en-US" sz="3600" spc="-60"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of</a:t>
            </a:r>
            <a:r>
              <a:rPr lang="en-US" sz="3600" spc="40" dirty="0">
                <a:latin typeface="Arial" panose="020B0604020202020204" pitchFamily="34" charset="0"/>
                <a:ea typeface="Arial" panose="020B0604020202020204" pitchFamily="34" charset="0"/>
              </a:rPr>
              <a:t> </a:t>
            </a:r>
            <a:r>
              <a:rPr lang="en-US" sz="3600" dirty="0" smtClean="0">
                <a:latin typeface="Arial" panose="020B0604020202020204" pitchFamily="34" charset="0"/>
                <a:ea typeface="Arial" panose="020B0604020202020204" pitchFamily="34" charset="0"/>
              </a:rPr>
              <a:t>SAS</a:t>
            </a:r>
            <a:r>
              <a:rPr lang="en-US" sz="3600" spc="-120" dirty="0" smtClean="0">
                <a:latin typeface="Arial" panose="020B0604020202020204" pitchFamily="34" charset="0"/>
                <a:ea typeface="Arial" panose="020B0604020202020204" pitchFamily="34" charset="0"/>
              </a:rPr>
              <a:t>A  </a:t>
            </a:r>
            <a:r>
              <a:rPr lang="en-US" sz="3600" dirty="0" smtClean="0">
                <a:latin typeface="Arial" panose="020B0604020202020204" pitchFamily="34" charset="0"/>
                <a:ea typeface="Arial" panose="020B0604020202020204" pitchFamily="34" charset="0"/>
              </a:rPr>
              <a:t>CHAPTE</a:t>
            </a:r>
            <a:r>
              <a:rPr lang="en-US" sz="3600" spc="-360" dirty="0" smtClean="0">
                <a:latin typeface="Arial" panose="020B0604020202020204" pitchFamily="34" charset="0"/>
                <a:ea typeface="Arial" panose="020B0604020202020204" pitchFamily="34" charset="0"/>
              </a:rPr>
              <a:t>R    </a:t>
            </a:r>
            <a:r>
              <a:rPr lang="en-US" sz="3600" dirty="0" smtClean="0">
                <a:latin typeface="Arial" panose="020B0604020202020204" pitchFamily="34" charset="0"/>
                <a:ea typeface="Arial" panose="020B0604020202020204" pitchFamily="34" charset="0"/>
              </a:rPr>
              <a:t>2</a:t>
            </a:r>
            <a:r>
              <a:rPr lang="en-US" sz="3600" dirty="0">
                <a:latin typeface="Arial" panose="020B0604020202020204" pitchFamily="34" charset="0"/>
                <a:ea typeface="Arial" panose="020B0604020202020204" pitchFamily="34" charset="0"/>
              </a:rPr>
              <a:t>,</a:t>
            </a:r>
            <a:r>
              <a:rPr lang="en-US" sz="3600" spc="-80" dirty="0">
                <a:latin typeface="Arial" panose="020B0604020202020204" pitchFamily="34" charset="0"/>
                <a:ea typeface="Arial" panose="020B0604020202020204" pitchFamily="34" charset="0"/>
              </a:rPr>
              <a:t> </a:t>
            </a:r>
            <a:r>
              <a:rPr lang="en-US" sz="3600" spc="-80" dirty="0" smtClean="0">
                <a:latin typeface="Arial" panose="020B0604020202020204" pitchFamily="34" charset="0"/>
                <a:ea typeface="Arial" panose="020B0604020202020204" pitchFamily="34" charset="0"/>
              </a:rPr>
              <a:t> </a:t>
            </a:r>
          </a:p>
          <a:p>
            <a:pPr marL="12700">
              <a:spcBef>
                <a:spcPts val="195"/>
              </a:spcBef>
              <a:spcAft>
                <a:spcPts val="0"/>
              </a:spcAft>
            </a:pPr>
            <a:r>
              <a:rPr lang="en-US" sz="3600" dirty="0" smtClean="0">
                <a:latin typeface="Arial" panose="020B0604020202020204" pitchFamily="34" charset="0"/>
                <a:ea typeface="Arial" panose="020B0604020202020204" pitchFamily="34" charset="0"/>
              </a:rPr>
              <a:t>the</a:t>
            </a:r>
            <a:r>
              <a:rPr lang="en-US" sz="3600" spc="110" dirty="0" smtClean="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admission</a:t>
            </a:r>
            <a:r>
              <a:rPr lang="en-US" sz="3600" spc="-2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age</a:t>
            </a:r>
            <a:r>
              <a:rPr lang="en-US" sz="3600" spc="-120"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of</a:t>
            </a:r>
            <a:r>
              <a:rPr lang="en-US" sz="3600" spc="6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a</a:t>
            </a:r>
            <a:r>
              <a:rPr lang="en-US" sz="3600" spc="-40"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learner</a:t>
            </a:r>
            <a:r>
              <a:rPr lang="en-US" sz="3600" spc="20"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to</a:t>
            </a:r>
            <a:r>
              <a:rPr lang="en-US" sz="3600" spc="11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a</a:t>
            </a:r>
            <a:r>
              <a:rPr lang="en-US" sz="3600" spc="-15" dirty="0">
                <a:latin typeface="Arial" panose="020B0604020202020204" pitchFamily="34" charset="0"/>
                <a:ea typeface="Arial" panose="020B0604020202020204" pitchFamily="34" charset="0"/>
              </a:rPr>
              <a:t> </a:t>
            </a:r>
            <a:r>
              <a:rPr lang="en-US" sz="3600" dirty="0" smtClean="0">
                <a:latin typeface="Arial" panose="020B0604020202020204" pitchFamily="34" charset="0"/>
                <a:ea typeface="Arial" panose="020B0604020202020204" pitchFamily="34" charset="0"/>
              </a:rPr>
              <a:t>Public</a:t>
            </a:r>
            <a:r>
              <a:rPr lang="en-ZA" sz="3600" dirty="0" smtClean="0">
                <a:latin typeface="Times New Roman" panose="02020603050405020304" pitchFamily="18" charset="0"/>
                <a:ea typeface="Arial" panose="020B0604020202020204" pitchFamily="34" charset="0"/>
              </a:rPr>
              <a:t> </a:t>
            </a:r>
            <a:r>
              <a:rPr lang="en-US" sz="3600" dirty="0" smtClean="0">
                <a:latin typeface="Arial" panose="020B0604020202020204" pitchFamily="34" charset="0"/>
                <a:ea typeface="Arial" panose="020B0604020202020204" pitchFamily="34" charset="0"/>
              </a:rPr>
              <a:t>School</a:t>
            </a:r>
            <a:r>
              <a:rPr lang="en-US" sz="3600" spc="-165" dirty="0" smtClean="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to</a:t>
            </a:r>
            <a:r>
              <a:rPr lang="en-US" sz="3600" dirty="0" smtClean="0">
                <a:latin typeface="Arial" panose="020B0604020202020204" pitchFamily="34" charset="0"/>
                <a:ea typeface="Arial" panose="020B0604020202020204" pitchFamily="34" charset="0"/>
              </a:rPr>
              <a:t>:</a:t>
            </a:r>
          </a:p>
          <a:p>
            <a:pPr marL="12700">
              <a:spcBef>
                <a:spcPts val="195"/>
              </a:spcBef>
              <a:spcAft>
                <a:spcPts val="0"/>
              </a:spcAft>
            </a:pPr>
            <a:endParaRPr lang="en-ZA" sz="3600" dirty="0">
              <a:latin typeface="Times New Roman" panose="02020603050405020304" pitchFamily="18" charset="0"/>
              <a:ea typeface="Times New Roman" panose="02020603050405020304" pitchFamily="18" charset="0"/>
            </a:endParaRPr>
          </a:p>
          <a:p>
            <a:pPr marL="1101725" marR="1036955" indent="-857250">
              <a:lnSpc>
                <a:spcPct val="116000"/>
              </a:lnSpc>
              <a:spcBef>
                <a:spcPts val="195"/>
              </a:spcBef>
              <a:spcAft>
                <a:spcPts val="0"/>
              </a:spcAft>
              <a:buAutoNum type="romanLcParenBoth"/>
            </a:pPr>
            <a:r>
              <a:rPr lang="en-US" sz="3600" dirty="0" smtClean="0">
                <a:solidFill>
                  <a:srgbClr val="FF0000"/>
                </a:solidFill>
                <a:latin typeface="Arial" panose="020B0604020202020204" pitchFamily="34" charset="0"/>
                <a:ea typeface="Arial" panose="020B0604020202020204" pitchFamily="34" charset="0"/>
              </a:rPr>
              <a:t>Grade</a:t>
            </a:r>
            <a:r>
              <a:rPr lang="en-US" sz="3600" spc="-10" dirty="0" smtClean="0">
                <a:solidFill>
                  <a:srgbClr val="FF0000"/>
                </a:solidFill>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R</a:t>
            </a:r>
            <a:r>
              <a:rPr lang="en-US" sz="3600" spc="-18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is</a:t>
            </a:r>
            <a:r>
              <a:rPr lang="en-US" sz="3600" spc="-8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age</a:t>
            </a:r>
            <a:r>
              <a:rPr lang="en-US" sz="3600" spc="-145" dirty="0">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four</a:t>
            </a:r>
            <a:r>
              <a:rPr lang="en-US" sz="3600" spc="135" dirty="0">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turning</a:t>
            </a:r>
            <a:r>
              <a:rPr lang="en-US" sz="3600" spc="145" dirty="0">
                <a:solidFill>
                  <a:srgbClr val="FF0000"/>
                </a:solidFill>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five</a:t>
            </a:r>
            <a:r>
              <a:rPr lang="en-US" sz="3600" spc="135" dirty="0">
                <a:solidFill>
                  <a:srgbClr val="FF0000"/>
                </a:solidFill>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by</a:t>
            </a:r>
            <a:r>
              <a:rPr lang="en-US" sz="3600" spc="-35" dirty="0">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30</a:t>
            </a:r>
            <a:r>
              <a:rPr lang="en-US" sz="3600" spc="-70" dirty="0">
                <a:solidFill>
                  <a:srgbClr val="FF0000"/>
                </a:solidFill>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June</a:t>
            </a:r>
            <a:r>
              <a:rPr lang="en-US" sz="3600" spc="-95" dirty="0">
                <a:solidFill>
                  <a:srgbClr val="FF0000"/>
                </a:solidFill>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in</a:t>
            </a:r>
            <a:r>
              <a:rPr lang="en-US" sz="3600" spc="-2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the</a:t>
            </a:r>
            <a:r>
              <a:rPr lang="en-US" sz="3600" spc="60"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year</a:t>
            </a:r>
            <a:r>
              <a:rPr lang="en-US" sz="3600" spc="10"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of</a:t>
            </a:r>
            <a:r>
              <a:rPr lang="en-US" sz="3600" spc="6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admission. </a:t>
            </a:r>
            <a:endParaRPr lang="en-US" sz="3600" dirty="0" smtClean="0">
              <a:latin typeface="Arial" panose="020B0604020202020204" pitchFamily="34" charset="0"/>
              <a:ea typeface="Arial" panose="020B0604020202020204" pitchFamily="34" charset="0"/>
            </a:endParaRPr>
          </a:p>
          <a:p>
            <a:pPr marL="1101725" marR="1036955" indent="-857250">
              <a:lnSpc>
                <a:spcPct val="116000"/>
              </a:lnSpc>
              <a:spcBef>
                <a:spcPts val="195"/>
              </a:spcBef>
              <a:spcAft>
                <a:spcPts val="0"/>
              </a:spcAft>
              <a:buAutoNum type="romanLcParenBoth"/>
            </a:pPr>
            <a:r>
              <a:rPr lang="en-US" sz="3600" dirty="0" smtClean="0">
                <a:solidFill>
                  <a:srgbClr val="FF0000"/>
                </a:solidFill>
                <a:latin typeface="Arial" panose="020B0604020202020204" pitchFamily="34" charset="0"/>
                <a:ea typeface="Arial" panose="020B0604020202020204" pitchFamily="34" charset="0"/>
              </a:rPr>
              <a:t>Grade</a:t>
            </a:r>
            <a:r>
              <a:rPr lang="en-US" sz="3600" spc="-30" dirty="0" smtClean="0">
                <a:solidFill>
                  <a:srgbClr val="FF0000"/>
                </a:solidFill>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1</a:t>
            </a:r>
            <a:r>
              <a:rPr lang="en-US" sz="3600" spc="-6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is</a:t>
            </a:r>
            <a:r>
              <a:rPr lang="en-US" sz="3600" spc="-8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age</a:t>
            </a:r>
            <a:r>
              <a:rPr lang="en-US" sz="3600" spc="-145" dirty="0">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five</a:t>
            </a:r>
            <a:r>
              <a:rPr lang="en-US" sz="3600" spc="65" dirty="0">
                <a:solidFill>
                  <a:srgbClr val="FF0000"/>
                </a:solidFill>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turning</a:t>
            </a:r>
            <a:r>
              <a:rPr lang="en-US" sz="3600" spc="165" dirty="0">
                <a:solidFill>
                  <a:srgbClr val="FF0000"/>
                </a:solidFill>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six</a:t>
            </a:r>
            <a:r>
              <a:rPr lang="en-US" sz="3600" spc="-35" dirty="0">
                <a:solidFill>
                  <a:srgbClr val="FF0000"/>
                </a:solidFill>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by</a:t>
            </a:r>
            <a:r>
              <a:rPr lang="en-US" sz="3600" spc="-35" dirty="0">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30</a:t>
            </a:r>
            <a:r>
              <a:rPr lang="en-US" sz="3600" spc="-70" dirty="0">
                <a:solidFill>
                  <a:srgbClr val="FF0000"/>
                </a:solidFill>
                <a:latin typeface="Arial" panose="020B0604020202020204" pitchFamily="34" charset="0"/>
                <a:ea typeface="Arial" panose="020B0604020202020204" pitchFamily="34" charset="0"/>
              </a:rPr>
              <a:t> </a:t>
            </a:r>
            <a:r>
              <a:rPr lang="en-US" sz="3600" dirty="0">
                <a:solidFill>
                  <a:srgbClr val="FF0000"/>
                </a:solidFill>
                <a:latin typeface="Arial" panose="020B0604020202020204" pitchFamily="34" charset="0"/>
                <a:ea typeface="Arial" panose="020B0604020202020204" pitchFamily="34" charset="0"/>
              </a:rPr>
              <a:t>June</a:t>
            </a:r>
            <a:r>
              <a:rPr lang="en-US" sz="3600" spc="-95" dirty="0">
                <a:solidFill>
                  <a:srgbClr val="FF0000"/>
                </a:solidFill>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in</a:t>
            </a:r>
            <a:r>
              <a:rPr lang="en-US" sz="3600" spc="-2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the</a:t>
            </a:r>
            <a:r>
              <a:rPr lang="en-US" sz="3600" spc="8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year</a:t>
            </a:r>
            <a:r>
              <a:rPr lang="en-US" sz="3600" spc="-1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of</a:t>
            </a:r>
            <a:r>
              <a:rPr lang="en-US" sz="3600" spc="65" dirty="0">
                <a:latin typeface="Arial" panose="020B0604020202020204" pitchFamily="34" charset="0"/>
                <a:ea typeface="Arial" panose="020B0604020202020204" pitchFamily="34" charset="0"/>
              </a:rPr>
              <a:t> </a:t>
            </a:r>
            <a:r>
              <a:rPr lang="en-US" sz="3600" dirty="0">
                <a:latin typeface="Arial" panose="020B0604020202020204" pitchFamily="34" charset="0"/>
                <a:ea typeface="Arial" panose="020B0604020202020204" pitchFamily="34" charset="0"/>
              </a:rPr>
              <a:t>admission.</a:t>
            </a:r>
            <a:endParaRPr lang="en-ZA"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7111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046126" y="297133"/>
            <a:ext cx="10212308" cy="646331"/>
          </a:xfrm>
          <a:prstGeom prst="rect">
            <a:avLst/>
          </a:prstGeom>
        </p:spPr>
        <p:txBody>
          <a:bodyPr wrap="square">
            <a:spAutoFit/>
          </a:bodyPr>
          <a:lstStyle/>
          <a:p>
            <a:pPr algn="ctr"/>
            <a:r>
              <a:rPr lang="en-ZA" sz="3600" b="1" dirty="0" smtClean="0">
                <a:solidFill>
                  <a:srgbClr val="FF0000"/>
                </a:solidFill>
              </a:rPr>
              <a:t>General Information on SA-SAMS</a:t>
            </a:r>
            <a:endParaRPr lang="en-ZA" sz="3600" b="1" dirty="0">
              <a:solidFill>
                <a:srgbClr val="FF0000"/>
              </a:solidFill>
            </a:endParaRPr>
          </a:p>
        </p:txBody>
      </p:sp>
      <p:sp>
        <p:nvSpPr>
          <p:cNvPr id="3" name="TextBox 2"/>
          <p:cNvSpPr txBox="1"/>
          <p:nvPr/>
        </p:nvSpPr>
        <p:spPr>
          <a:xfrm>
            <a:off x="1046126" y="2257722"/>
            <a:ext cx="9728886" cy="4893647"/>
          </a:xfrm>
          <a:prstGeom prst="rect">
            <a:avLst/>
          </a:prstGeom>
          <a:noFill/>
        </p:spPr>
        <p:txBody>
          <a:bodyPr wrap="square" rtlCol="0">
            <a:spAutoFit/>
          </a:bodyPr>
          <a:lstStyle/>
          <a:p>
            <a:r>
              <a:rPr lang="en-ZA" sz="2400" b="1" dirty="0" smtClean="0">
                <a:solidFill>
                  <a:srgbClr val="7030A0"/>
                </a:solidFill>
              </a:rPr>
              <a:t>Correct detail of school is required:</a:t>
            </a:r>
          </a:p>
          <a:p>
            <a:endParaRPr lang="en-ZA" sz="2400" b="1" dirty="0">
              <a:solidFill>
                <a:srgbClr val="7030A0"/>
              </a:solidFill>
            </a:endParaRPr>
          </a:p>
          <a:p>
            <a:r>
              <a:rPr lang="en-ZA" sz="2400" b="1" dirty="0" smtClean="0">
                <a:solidFill>
                  <a:srgbClr val="7030A0"/>
                </a:solidFill>
              </a:rPr>
              <a:t>School e-mail address</a:t>
            </a:r>
          </a:p>
          <a:p>
            <a:r>
              <a:rPr lang="en-ZA" sz="2400" b="1" dirty="0" smtClean="0">
                <a:solidFill>
                  <a:srgbClr val="7030A0"/>
                </a:solidFill>
              </a:rPr>
              <a:t>Principal or Acting Principal</a:t>
            </a:r>
          </a:p>
          <a:p>
            <a:r>
              <a:rPr lang="en-ZA" sz="2400" b="1" dirty="0" smtClean="0">
                <a:solidFill>
                  <a:srgbClr val="7030A0"/>
                </a:solidFill>
              </a:rPr>
              <a:t>School Telephone number </a:t>
            </a:r>
          </a:p>
          <a:p>
            <a:r>
              <a:rPr lang="en-ZA" sz="2400" b="1" dirty="0" smtClean="0">
                <a:solidFill>
                  <a:srgbClr val="7030A0"/>
                </a:solidFill>
              </a:rPr>
              <a:t>Principal Cell number – Only given to high ranking officials – not given to public.  Guided by the  (POPI act)</a:t>
            </a:r>
          </a:p>
          <a:p>
            <a:r>
              <a:rPr lang="en-ZA" sz="2400" b="1" dirty="0" smtClean="0">
                <a:solidFill>
                  <a:srgbClr val="7030A0"/>
                </a:solidFill>
              </a:rPr>
              <a:t>Often officials (MEC’s Office complain that the schools’ telephone numbers no longer work (data not updated)</a:t>
            </a:r>
          </a:p>
          <a:p>
            <a:r>
              <a:rPr lang="en-ZA" sz="2400" b="1" dirty="0">
                <a:solidFill>
                  <a:srgbClr val="7030A0"/>
                </a:solidFill>
              </a:rPr>
              <a:t>spaces ,www, </a:t>
            </a:r>
            <a:r>
              <a:rPr lang="en-ZA" sz="2400" b="1" dirty="0" smtClean="0">
                <a:solidFill>
                  <a:srgbClr val="7030A0"/>
                </a:solidFill>
              </a:rPr>
              <a:t>commas in e-mail addresses</a:t>
            </a:r>
            <a:endParaRPr lang="en-ZA" sz="2400" b="1" dirty="0">
              <a:solidFill>
                <a:srgbClr val="7030A0"/>
              </a:solidFill>
            </a:endParaRPr>
          </a:p>
          <a:p>
            <a:endParaRPr lang="en-ZA" dirty="0" smtClean="0"/>
          </a:p>
          <a:p>
            <a:endParaRPr lang="en-ZA" dirty="0" smtClean="0"/>
          </a:p>
          <a:p>
            <a:endParaRPr lang="en-ZA" dirty="0" smtClean="0"/>
          </a:p>
          <a:p>
            <a:endParaRPr lang="en-ZA" dirty="0"/>
          </a:p>
        </p:txBody>
      </p:sp>
    </p:spTree>
    <p:extLst>
      <p:ext uri="{BB962C8B-B14F-4D97-AF65-F5344CB8AC3E}">
        <p14:creationId xmlns:p14="http://schemas.microsoft.com/office/powerpoint/2010/main" val="111208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52400" y="82034"/>
            <a:ext cx="11849100" cy="830997"/>
          </a:xfrm>
          <a:prstGeom prst="rect">
            <a:avLst/>
          </a:prstGeom>
        </p:spPr>
        <p:txBody>
          <a:bodyPr wrap="square">
            <a:spAutoFit/>
          </a:bodyPr>
          <a:lstStyle/>
          <a:p>
            <a:pPr algn="ctr"/>
            <a:r>
              <a:rPr lang="en-US" sz="4800" b="1" dirty="0">
                <a:solidFill>
                  <a:srgbClr val="2B2D2F"/>
                </a:solidFill>
                <a:latin typeface="Arial" panose="020B0604020202020204" pitchFamily="34" charset="0"/>
                <a:ea typeface="Arial" panose="020B0604020202020204" pitchFamily="34" charset="0"/>
              </a:rPr>
              <a:t>Documents</a:t>
            </a:r>
            <a:r>
              <a:rPr lang="en-US" sz="4800" b="1" spc="135" dirty="0">
                <a:solidFill>
                  <a:srgbClr val="2B2D2F"/>
                </a:solidFill>
                <a:latin typeface="Arial" panose="020B0604020202020204" pitchFamily="34" charset="0"/>
                <a:ea typeface="Arial" panose="020B0604020202020204" pitchFamily="34" charset="0"/>
              </a:rPr>
              <a:t> </a:t>
            </a:r>
            <a:r>
              <a:rPr lang="en-US" sz="4800" b="1" dirty="0">
                <a:solidFill>
                  <a:srgbClr val="2B2D2F"/>
                </a:solidFill>
                <a:latin typeface="Arial" panose="020B0604020202020204" pitchFamily="34" charset="0"/>
                <a:ea typeface="Arial" panose="020B0604020202020204" pitchFamily="34" charset="0"/>
              </a:rPr>
              <a:t>required</a:t>
            </a:r>
            <a:r>
              <a:rPr lang="en-US" sz="4800" b="1" spc="205" dirty="0">
                <a:solidFill>
                  <a:srgbClr val="2B2D2F"/>
                </a:solidFill>
                <a:latin typeface="Arial" panose="020B0604020202020204" pitchFamily="34" charset="0"/>
                <a:ea typeface="Arial" panose="020B0604020202020204" pitchFamily="34" charset="0"/>
              </a:rPr>
              <a:t> </a:t>
            </a:r>
            <a:r>
              <a:rPr lang="en-US" sz="4800" b="1" dirty="0">
                <a:solidFill>
                  <a:srgbClr val="2B2D2F"/>
                </a:solidFill>
                <a:latin typeface="Arial" panose="020B0604020202020204" pitchFamily="34" charset="0"/>
                <a:ea typeface="Arial" panose="020B0604020202020204" pitchFamily="34" charset="0"/>
              </a:rPr>
              <a:t>for</a:t>
            </a:r>
            <a:r>
              <a:rPr lang="en-US" sz="4800" b="1" spc="135" dirty="0">
                <a:solidFill>
                  <a:srgbClr val="2B2D2F"/>
                </a:solidFill>
                <a:latin typeface="Arial" panose="020B0604020202020204" pitchFamily="34" charset="0"/>
                <a:ea typeface="Arial" panose="020B0604020202020204" pitchFamily="34" charset="0"/>
              </a:rPr>
              <a:t> </a:t>
            </a:r>
            <a:r>
              <a:rPr lang="en-US" sz="4800" b="1" dirty="0">
                <a:solidFill>
                  <a:srgbClr val="2B2D2F"/>
                </a:solidFill>
                <a:latin typeface="Arial" panose="020B0604020202020204" pitchFamily="34" charset="0"/>
                <a:ea typeface="Arial" panose="020B0604020202020204" pitchFamily="34" charset="0"/>
              </a:rPr>
              <a:t>admissions</a:t>
            </a:r>
            <a:r>
              <a:rPr lang="en-US" sz="4800" b="1" spc="-45" dirty="0">
                <a:solidFill>
                  <a:srgbClr val="2B2D2F"/>
                </a:solidFill>
                <a:latin typeface="Arial" panose="020B0604020202020204" pitchFamily="34" charset="0"/>
                <a:ea typeface="Arial" panose="020B0604020202020204" pitchFamily="34" charset="0"/>
              </a:rPr>
              <a:t> </a:t>
            </a:r>
            <a:endParaRPr lang="en-ZA" sz="4800" dirty="0"/>
          </a:p>
        </p:txBody>
      </p:sp>
      <p:sp>
        <p:nvSpPr>
          <p:cNvPr id="3" name="Rectangle 2"/>
          <p:cNvSpPr/>
          <p:nvPr/>
        </p:nvSpPr>
        <p:spPr>
          <a:xfrm>
            <a:off x="152400" y="1140905"/>
            <a:ext cx="11849100" cy="5044843"/>
          </a:xfrm>
          <a:prstGeom prst="rect">
            <a:avLst/>
          </a:prstGeom>
        </p:spPr>
        <p:txBody>
          <a:bodyPr wrap="square">
            <a:spAutoFit/>
          </a:bodyPr>
          <a:lstStyle/>
          <a:p>
            <a:pPr marL="355600" marR="12700" indent="-342900">
              <a:lnSpc>
                <a:spcPct val="115000"/>
              </a:lnSpc>
              <a:spcBef>
                <a:spcPts val="215"/>
              </a:spcBef>
              <a:spcAft>
                <a:spcPts val="0"/>
              </a:spcAft>
              <a:buFont typeface="Arial" panose="020B0604020202020204" pitchFamily="34" charset="0"/>
              <a:buChar char="•"/>
            </a:pPr>
            <a:r>
              <a:rPr lang="en-US" sz="2800" dirty="0">
                <a:solidFill>
                  <a:srgbClr val="2B2D2F"/>
                </a:solidFill>
                <a:latin typeface="Arial" panose="020B0604020202020204" pitchFamily="34" charset="0"/>
                <a:ea typeface="Arial" panose="020B0604020202020204" pitchFamily="34" charset="0"/>
              </a:rPr>
              <a:t>Schools</a:t>
            </a:r>
            <a:r>
              <a:rPr lang="en-US" sz="2800" spc="-2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are</a:t>
            </a:r>
            <a:r>
              <a:rPr lang="en-US" sz="2800" spc="12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to </a:t>
            </a:r>
            <a:r>
              <a:rPr lang="en-US" sz="2800" spc="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accept</a:t>
            </a:r>
            <a:r>
              <a:rPr lang="en-US" sz="2800" spc="13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an</a:t>
            </a:r>
            <a:r>
              <a:rPr lang="en-US" sz="2800" spc="12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application </a:t>
            </a:r>
            <a:r>
              <a:rPr lang="en-US" sz="2800" spc="1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form </a:t>
            </a:r>
            <a:r>
              <a:rPr lang="en-US" sz="2800" spc="40" dirty="0">
                <a:solidFill>
                  <a:srgbClr val="2B2D2F"/>
                </a:solidFill>
                <a:latin typeface="Arial" panose="020B0604020202020204" pitchFamily="34" charset="0"/>
                <a:ea typeface="Arial" panose="020B0604020202020204" pitchFamily="34" charset="0"/>
              </a:rPr>
              <a:t> </a:t>
            </a:r>
            <a:r>
              <a:rPr lang="en-US" sz="2800" dirty="0">
                <a:solidFill>
                  <a:srgbClr val="FF0000"/>
                </a:solidFill>
                <a:latin typeface="Arial" panose="020B0604020202020204" pitchFamily="34" charset="0"/>
                <a:ea typeface="Arial" panose="020B0604020202020204" pitchFamily="34" charset="0"/>
              </a:rPr>
              <a:t>conditionally</a:t>
            </a:r>
            <a:r>
              <a:rPr lang="en-US" sz="2800" dirty="0">
                <a:solidFill>
                  <a:srgbClr val="2B2D2F"/>
                </a:solidFill>
                <a:latin typeface="Arial" panose="020B0604020202020204" pitchFamily="34" charset="0"/>
                <a:ea typeface="Arial" panose="020B0604020202020204" pitchFamily="34" charset="0"/>
              </a:rPr>
              <a:t> </a:t>
            </a:r>
            <a:r>
              <a:rPr lang="en-US" sz="2800" spc="13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in</a:t>
            </a:r>
            <a:r>
              <a:rPr lang="en-US" sz="2800" spc="14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cases</a:t>
            </a:r>
            <a:r>
              <a:rPr lang="en-US" sz="2800" spc="-8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where</a:t>
            </a:r>
            <a:r>
              <a:rPr lang="en-US" sz="2800" spc="23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the </a:t>
            </a:r>
            <a:r>
              <a:rPr lang="en-US" sz="2800" spc="25" dirty="0">
                <a:solidFill>
                  <a:srgbClr val="2B2D2F"/>
                </a:solidFill>
                <a:latin typeface="Arial" panose="020B0604020202020204" pitchFamily="34" charset="0"/>
                <a:ea typeface="Arial" panose="020B0604020202020204" pitchFamily="34" charset="0"/>
              </a:rPr>
              <a:t> </a:t>
            </a:r>
            <a:r>
              <a:rPr lang="en-US" sz="2800" dirty="0" smtClean="0">
                <a:solidFill>
                  <a:srgbClr val="2B2D2F"/>
                </a:solidFill>
                <a:latin typeface="Arial" panose="020B0604020202020204" pitchFamily="34" charset="0"/>
                <a:ea typeface="Arial" panose="020B0604020202020204" pitchFamily="34" charset="0"/>
              </a:rPr>
              <a:t>parent</a:t>
            </a:r>
            <a:r>
              <a:rPr lang="en-US" sz="2800" spc="245" dirty="0">
                <a:solidFill>
                  <a:srgbClr val="2B2D2F"/>
                </a:solidFill>
                <a:latin typeface="Arial" panose="020B0604020202020204" pitchFamily="34" charset="0"/>
                <a:ea typeface="Arial" panose="020B0604020202020204" pitchFamily="34" charset="0"/>
              </a:rPr>
              <a:t> </a:t>
            </a:r>
            <a:r>
              <a:rPr lang="en-US" sz="2800" dirty="0" smtClean="0">
                <a:solidFill>
                  <a:srgbClr val="2B2D2F"/>
                </a:solidFill>
                <a:latin typeface="Arial" panose="020B0604020202020204" pitchFamily="34" charset="0"/>
                <a:ea typeface="Arial" panose="020B0604020202020204" pitchFamily="34" charset="0"/>
              </a:rPr>
              <a:t>does</a:t>
            </a:r>
            <a:r>
              <a:rPr lang="en-US" sz="2800" spc="145" dirty="0" smtClean="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not have the</a:t>
            </a:r>
            <a:r>
              <a:rPr lang="en-US" sz="2800" spc="18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stipulated </a:t>
            </a:r>
            <a:r>
              <a:rPr lang="en-US" sz="2800" spc="1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documents.</a:t>
            </a:r>
            <a:r>
              <a:rPr lang="en-US" sz="2800" spc="120" dirty="0">
                <a:solidFill>
                  <a:srgbClr val="2B2D2F"/>
                </a:solidFill>
                <a:latin typeface="Arial" panose="020B0604020202020204" pitchFamily="34" charset="0"/>
                <a:ea typeface="Arial" panose="020B0604020202020204" pitchFamily="34" charset="0"/>
              </a:rPr>
              <a:t> </a:t>
            </a:r>
            <a:endParaRPr lang="en-US" sz="2800" spc="120" dirty="0" smtClean="0">
              <a:solidFill>
                <a:srgbClr val="2B2D2F"/>
              </a:solidFill>
              <a:latin typeface="Arial" panose="020B0604020202020204" pitchFamily="34" charset="0"/>
              <a:ea typeface="Arial" panose="020B0604020202020204" pitchFamily="34" charset="0"/>
            </a:endParaRPr>
          </a:p>
          <a:p>
            <a:pPr marL="355600" marR="12700" indent="-342900">
              <a:lnSpc>
                <a:spcPct val="115000"/>
              </a:lnSpc>
              <a:spcBef>
                <a:spcPts val="215"/>
              </a:spcBef>
              <a:spcAft>
                <a:spcPts val="0"/>
              </a:spcAft>
              <a:buFont typeface="Arial" panose="020B0604020202020204" pitchFamily="34" charset="0"/>
              <a:buChar char="•"/>
            </a:pPr>
            <a:r>
              <a:rPr lang="en-US" sz="2800" dirty="0" smtClean="0">
                <a:solidFill>
                  <a:srgbClr val="2B2D2F"/>
                </a:solidFill>
                <a:latin typeface="Arial" panose="020B0604020202020204" pitchFamily="34" charset="0"/>
                <a:ea typeface="Arial" panose="020B0604020202020204" pitchFamily="34" charset="0"/>
              </a:rPr>
              <a:t>The</a:t>
            </a:r>
            <a:r>
              <a:rPr lang="en-US" sz="2800" spc="90" dirty="0" smtClean="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principal</a:t>
            </a:r>
            <a:r>
              <a:rPr lang="en-US" sz="2800" spc="22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must</a:t>
            </a:r>
            <a:r>
              <a:rPr lang="en-US" sz="2800" spc="12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advise the</a:t>
            </a:r>
            <a:r>
              <a:rPr lang="en-US" sz="2800" spc="22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parent</a:t>
            </a:r>
            <a:r>
              <a:rPr lang="en-US" sz="2800" spc="20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on</a:t>
            </a:r>
            <a:r>
              <a:rPr lang="en-US" sz="2800" spc="10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where</a:t>
            </a:r>
            <a:r>
              <a:rPr lang="en-US" sz="2800" spc="14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to</a:t>
            </a:r>
            <a:r>
              <a:rPr lang="en-US" sz="2800" spc="23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obtain</a:t>
            </a:r>
            <a:r>
              <a:rPr lang="en-US" sz="2800" spc="21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the necessary</a:t>
            </a:r>
            <a:r>
              <a:rPr lang="en-US" sz="2800" spc="-8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information, </a:t>
            </a:r>
            <a:r>
              <a:rPr lang="en-US" sz="2800" dirty="0" smtClean="0">
                <a:solidFill>
                  <a:srgbClr val="2B2D2F"/>
                </a:solidFill>
                <a:latin typeface="Arial" panose="020B0604020202020204" pitchFamily="34" charset="0"/>
                <a:ea typeface="Arial" panose="020B0604020202020204" pitchFamily="34" charset="0"/>
              </a:rPr>
              <a:t>and</a:t>
            </a:r>
            <a:r>
              <a:rPr lang="en-US" sz="2800" spc="45" dirty="0" smtClean="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the</a:t>
            </a:r>
            <a:r>
              <a:rPr lang="en-US" sz="2800" spc="25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need</a:t>
            </a:r>
            <a:r>
              <a:rPr lang="en-US" sz="2800" spc="2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to </a:t>
            </a:r>
            <a:r>
              <a:rPr lang="en-US" sz="2800" spc="5" dirty="0">
                <a:solidFill>
                  <a:srgbClr val="2B2D2F"/>
                </a:solidFill>
                <a:latin typeface="Arial" panose="020B0604020202020204" pitchFamily="34" charset="0"/>
                <a:ea typeface="Arial" panose="020B0604020202020204" pitchFamily="34" charset="0"/>
              </a:rPr>
              <a:t> </a:t>
            </a:r>
            <a:r>
              <a:rPr lang="en-US" sz="2800" dirty="0">
                <a:solidFill>
                  <a:srgbClr val="FF0000"/>
                </a:solidFill>
                <a:latin typeface="Arial" panose="020B0604020202020204" pitchFamily="34" charset="0"/>
                <a:ea typeface="Arial" panose="020B0604020202020204" pitchFamily="34" charset="0"/>
              </a:rPr>
              <a:t>provide</a:t>
            </a:r>
            <a:r>
              <a:rPr lang="en-US" sz="2800" spc="13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the</a:t>
            </a:r>
            <a:r>
              <a:rPr lang="en-US" sz="2800" spc="18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school</a:t>
            </a:r>
            <a:r>
              <a:rPr lang="en-US" sz="2800" spc="7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with </a:t>
            </a:r>
            <a:r>
              <a:rPr lang="en-US" sz="2800" dirty="0" smtClean="0">
                <a:solidFill>
                  <a:srgbClr val="FF0000"/>
                </a:solidFill>
                <a:latin typeface="Arial" panose="020B0604020202020204" pitchFamily="34" charset="0"/>
                <a:ea typeface="Arial" panose="020B0604020202020204" pitchFamily="34" charset="0"/>
              </a:rPr>
              <a:t>proof</a:t>
            </a:r>
            <a:r>
              <a:rPr lang="en-US" sz="2800" spc="200" dirty="0" smtClean="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within </a:t>
            </a:r>
            <a:r>
              <a:rPr lang="en-US" sz="2800" spc="35" dirty="0">
                <a:solidFill>
                  <a:srgbClr val="2B2D2F"/>
                </a:solidFill>
                <a:latin typeface="Arial" panose="020B0604020202020204" pitchFamily="34" charset="0"/>
                <a:ea typeface="Arial" panose="020B0604020202020204" pitchFamily="34" charset="0"/>
              </a:rPr>
              <a:t> </a:t>
            </a:r>
            <a:r>
              <a:rPr lang="en-US" sz="2800" dirty="0">
                <a:solidFill>
                  <a:srgbClr val="FF0000"/>
                </a:solidFill>
                <a:latin typeface="Arial" panose="020B0604020202020204" pitchFamily="34" charset="0"/>
                <a:ea typeface="Arial" panose="020B0604020202020204" pitchFamily="34" charset="0"/>
              </a:rPr>
              <a:t>two</a:t>
            </a:r>
            <a:r>
              <a:rPr lang="en-US" sz="2800" spc="275" dirty="0">
                <a:solidFill>
                  <a:srgbClr val="FF0000"/>
                </a:solidFill>
                <a:latin typeface="Arial" panose="020B0604020202020204" pitchFamily="34" charset="0"/>
                <a:ea typeface="Arial" panose="020B0604020202020204" pitchFamily="34" charset="0"/>
              </a:rPr>
              <a:t> </a:t>
            </a:r>
            <a:r>
              <a:rPr lang="en-US" sz="2800" dirty="0">
                <a:solidFill>
                  <a:srgbClr val="FF0000"/>
                </a:solidFill>
                <a:latin typeface="Arial" panose="020B0604020202020204" pitchFamily="34" charset="0"/>
                <a:ea typeface="Arial" panose="020B0604020202020204" pitchFamily="34" charset="0"/>
              </a:rPr>
              <a:t>weeks</a:t>
            </a:r>
            <a:r>
              <a:rPr lang="en-US" sz="2800" spc="35" dirty="0">
                <a:solidFill>
                  <a:srgbClr val="FF0000"/>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that he/she</a:t>
            </a:r>
            <a:r>
              <a:rPr lang="en-US" sz="2800" spc="27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has</a:t>
            </a:r>
            <a:r>
              <a:rPr lang="en-US" sz="2800" spc="30" dirty="0">
                <a:solidFill>
                  <a:srgbClr val="2B2D2F"/>
                </a:solidFill>
                <a:latin typeface="Arial" panose="020B0604020202020204" pitchFamily="34" charset="0"/>
                <a:ea typeface="Arial" panose="020B0604020202020204" pitchFamily="34" charset="0"/>
              </a:rPr>
              <a:t> </a:t>
            </a:r>
            <a:r>
              <a:rPr lang="en-US" sz="2800" dirty="0">
                <a:solidFill>
                  <a:srgbClr val="FF0000"/>
                </a:solidFill>
                <a:latin typeface="Arial" panose="020B0604020202020204" pitchFamily="34" charset="0"/>
                <a:ea typeface="Arial" panose="020B0604020202020204" pitchFamily="34" charset="0"/>
              </a:rPr>
              <a:t>applied</a:t>
            </a:r>
            <a:r>
              <a:rPr lang="en-US" sz="2800" spc="215" dirty="0">
                <a:solidFill>
                  <a:srgbClr val="FF0000"/>
                </a:solidFill>
                <a:latin typeface="Arial" panose="020B0604020202020204" pitchFamily="34" charset="0"/>
                <a:ea typeface="Arial" panose="020B0604020202020204" pitchFamily="34" charset="0"/>
              </a:rPr>
              <a:t> </a:t>
            </a:r>
            <a:r>
              <a:rPr lang="en-US" sz="2800" dirty="0">
                <a:solidFill>
                  <a:srgbClr val="FF0000"/>
                </a:solidFill>
                <a:latin typeface="Arial" panose="020B0604020202020204" pitchFamily="34" charset="0"/>
                <a:ea typeface="Arial" panose="020B0604020202020204" pitchFamily="34" charset="0"/>
              </a:rPr>
              <a:t>for </a:t>
            </a:r>
            <a:r>
              <a:rPr lang="en-US" sz="2800" spc="30" dirty="0">
                <a:solidFill>
                  <a:srgbClr val="FF0000"/>
                </a:solidFill>
                <a:latin typeface="Arial" panose="020B0604020202020204" pitchFamily="34" charset="0"/>
                <a:ea typeface="Arial" panose="020B0604020202020204" pitchFamily="34" charset="0"/>
              </a:rPr>
              <a:t> </a:t>
            </a:r>
            <a:r>
              <a:rPr lang="en-US" sz="2800" dirty="0">
                <a:solidFill>
                  <a:srgbClr val="FF0000"/>
                </a:solidFill>
                <a:latin typeface="Arial" panose="020B0604020202020204" pitchFamily="34" charset="0"/>
                <a:ea typeface="Arial" panose="020B0604020202020204" pitchFamily="34" charset="0"/>
              </a:rPr>
              <a:t>the </a:t>
            </a:r>
            <a:r>
              <a:rPr lang="en-US" sz="2800" spc="50" dirty="0">
                <a:solidFill>
                  <a:srgbClr val="FF0000"/>
                </a:solidFill>
                <a:latin typeface="Arial" panose="020B0604020202020204" pitchFamily="34" charset="0"/>
                <a:ea typeface="Arial" panose="020B0604020202020204" pitchFamily="34" charset="0"/>
              </a:rPr>
              <a:t> </a:t>
            </a:r>
            <a:r>
              <a:rPr lang="en-US" sz="2800" dirty="0">
                <a:solidFill>
                  <a:srgbClr val="FF0000"/>
                </a:solidFill>
                <a:latin typeface="Arial" panose="020B0604020202020204" pitchFamily="34" charset="0"/>
                <a:ea typeface="Arial" panose="020B0604020202020204" pitchFamily="34" charset="0"/>
              </a:rPr>
              <a:t>necessary</a:t>
            </a:r>
            <a:r>
              <a:rPr lang="en-US" sz="2800" spc="-35" dirty="0">
                <a:solidFill>
                  <a:srgbClr val="FF0000"/>
                </a:solidFill>
                <a:latin typeface="Arial" panose="020B0604020202020204" pitchFamily="34" charset="0"/>
                <a:ea typeface="Arial" panose="020B0604020202020204" pitchFamily="34" charset="0"/>
              </a:rPr>
              <a:t> </a:t>
            </a:r>
            <a:r>
              <a:rPr lang="en-US" sz="2800" dirty="0">
                <a:solidFill>
                  <a:srgbClr val="FF0000"/>
                </a:solidFill>
                <a:latin typeface="Arial" panose="020B0604020202020204" pitchFamily="34" charset="0"/>
                <a:ea typeface="Arial" panose="020B0604020202020204" pitchFamily="34" charset="0"/>
              </a:rPr>
              <a:t>documentation </a:t>
            </a:r>
            <a:r>
              <a:rPr lang="en-US" sz="2800" spc="155" dirty="0">
                <a:solidFill>
                  <a:srgbClr val="FF0000"/>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so</a:t>
            </a:r>
            <a:r>
              <a:rPr lang="en-US" sz="2800" spc="10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that </a:t>
            </a:r>
            <a:r>
              <a:rPr lang="en-US" sz="2800" spc="10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parents</a:t>
            </a:r>
            <a:r>
              <a:rPr lang="en-US" sz="2800" spc="20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can</a:t>
            </a:r>
            <a:r>
              <a:rPr lang="en-US" sz="2800" spc="15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be</a:t>
            </a:r>
            <a:r>
              <a:rPr lang="en-US" sz="2800" spc="12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assisted</a:t>
            </a:r>
            <a:r>
              <a:rPr lang="en-US" sz="2800" spc="8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if</a:t>
            </a:r>
            <a:r>
              <a:rPr lang="en-US" sz="2800" spc="20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the required</a:t>
            </a:r>
            <a:r>
              <a:rPr lang="en-US" sz="2800" spc="13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documents</a:t>
            </a:r>
            <a:r>
              <a:rPr lang="en-US" sz="2800" spc="6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are</a:t>
            </a:r>
            <a:r>
              <a:rPr lang="en-US" sz="2800" spc="3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not</a:t>
            </a:r>
            <a:r>
              <a:rPr lang="en-US" sz="2800" spc="11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becoming</a:t>
            </a:r>
            <a:r>
              <a:rPr lang="en-US" sz="2800" spc="-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available</a:t>
            </a:r>
            <a:r>
              <a:rPr lang="en-US" sz="2800" dirty="0">
                <a:solidFill>
                  <a:srgbClr val="505052"/>
                </a:solidFill>
                <a:latin typeface="Arial" panose="020B0604020202020204" pitchFamily="34" charset="0"/>
                <a:ea typeface="Arial" panose="020B0604020202020204" pitchFamily="34" charset="0"/>
              </a:rPr>
              <a:t>.</a:t>
            </a:r>
            <a:endParaRPr lang="en-ZA" sz="2800" dirty="0">
              <a:latin typeface="Times New Roman" panose="02020603050405020304" pitchFamily="18" charset="0"/>
              <a:ea typeface="Times New Roman" panose="02020603050405020304" pitchFamily="18" charset="0"/>
            </a:endParaRPr>
          </a:p>
          <a:p>
            <a:pPr marL="358775" indent="-342900">
              <a:lnSpc>
                <a:spcPct val="116000"/>
              </a:lnSpc>
              <a:spcBef>
                <a:spcPts val="20"/>
              </a:spcBef>
              <a:spcAft>
                <a:spcPts val="0"/>
              </a:spcAft>
              <a:buFont typeface="Arial" panose="020B0604020202020204" pitchFamily="34" charset="0"/>
              <a:buChar char="•"/>
            </a:pPr>
            <a:r>
              <a:rPr lang="en-US" sz="2800" dirty="0" smtClean="0">
                <a:solidFill>
                  <a:srgbClr val="2B2D2F"/>
                </a:solidFill>
                <a:latin typeface="Arial" panose="020B0604020202020204" pitchFamily="34" charset="0"/>
                <a:ea typeface="Arial" panose="020B0604020202020204" pitchFamily="34" charset="0"/>
              </a:rPr>
              <a:t>An</a:t>
            </a:r>
            <a:r>
              <a:rPr lang="en-US" sz="2800" spc="35" dirty="0" smtClean="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application</a:t>
            </a:r>
            <a:r>
              <a:rPr lang="en-US" sz="2800" spc="24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accepted</a:t>
            </a:r>
            <a:r>
              <a:rPr lang="en-US" sz="2800" spc="3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conditionally,</a:t>
            </a:r>
            <a:r>
              <a:rPr lang="en-US" sz="2800" spc="23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the</a:t>
            </a:r>
            <a:r>
              <a:rPr lang="en-US" sz="2800" spc="20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parent</a:t>
            </a:r>
            <a:r>
              <a:rPr lang="en-US" sz="2800" spc="15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must</a:t>
            </a:r>
            <a:r>
              <a:rPr lang="en-US" sz="2800" spc="7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ensure</a:t>
            </a:r>
            <a:r>
              <a:rPr lang="en-US" sz="2800" spc="2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that</a:t>
            </a:r>
            <a:r>
              <a:rPr lang="en-US" sz="2800" spc="23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admission</a:t>
            </a:r>
            <a:r>
              <a:rPr lang="en-US" sz="2800" spc="-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of</a:t>
            </a:r>
            <a:r>
              <a:rPr lang="en-US" sz="2800" spc="9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the</a:t>
            </a:r>
            <a:r>
              <a:rPr lang="en-US" sz="2800" spc="22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learner</a:t>
            </a:r>
            <a:r>
              <a:rPr lang="en-US" sz="2800" spc="11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is finalized</a:t>
            </a:r>
            <a:r>
              <a:rPr lang="en-US" sz="2800" spc="6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within</a:t>
            </a:r>
            <a:r>
              <a:rPr lang="en-US" sz="2800" spc="26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3</a:t>
            </a:r>
            <a:r>
              <a:rPr lang="en-US" sz="2800" spc="5"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months</a:t>
            </a:r>
            <a:r>
              <a:rPr lang="en-US" sz="2800" spc="7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of</a:t>
            </a:r>
            <a:r>
              <a:rPr lang="en-US" sz="2800" spc="4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conditional</a:t>
            </a:r>
            <a:r>
              <a:rPr lang="en-US" sz="2800" spc="220" dirty="0">
                <a:solidFill>
                  <a:srgbClr val="2B2D2F"/>
                </a:solidFill>
                <a:latin typeface="Arial" panose="020B0604020202020204" pitchFamily="34" charset="0"/>
                <a:ea typeface="Arial" panose="020B0604020202020204" pitchFamily="34" charset="0"/>
              </a:rPr>
              <a:t> </a:t>
            </a:r>
            <a:r>
              <a:rPr lang="en-US" sz="2800" dirty="0">
                <a:solidFill>
                  <a:srgbClr val="2B2D2F"/>
                </a:solidFill>
                <a:latin typeface="Arial" panose="020B0604020202020204" pitchFamily="34" charset="0"/>
                <a:ea typeface="Arial" panose="020B0604020202020204" pitchFamily="34" charset="0"/>
              </a:rPr>
              <a:t>admission.</a:t>
            </a:r>
            <a:endParaRPr lang="en-ZA"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8217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0" y="0"/>
            <a:ext cx="12191999" cy="1569660"/>
          </a:xfrm>
          <a:prstGeom prst="rect">
            <a:avLst/>
          </a:prstGeom>
        </p:spPr>
        <p:txBody>
          <a:bodyPr wrap="square">
            <a:spAutoFit/>
          </a:bodyPr>
          <a:lstStyle/>
          <a:p>
            <a:pPr marL="12700" algn="ctr">
              <a:spcAft>
                <a:spcPts val="0"/>
              </a:spcAft>
            </a:pPr>
            <a:r>
              <a:rPr lang="en-US" sz="3200" b="1" i="1" dirty="0">
                <a:solidFill>
                  <a:srgbClr val="2B2D2F"/>
                </a:solidFill>
                <a:latin typeface="Times New Roman" panose="02020603050405020304" pitchFamily="18" charset="0"/>
                <a:ea typeface="Times New Roman" panose="02020603050405020304" pitchFamily="18" charset="0"/>
              </a:rPr>
              <a:t>An</a:t>
            </a:r>
            <a:r>
              <a:rPr lang="en-US" sz="3200" b="1" i="1" spc="-50"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application</a:t>
            </a:r>
            <a:r>
              <a:rPr lang="en-US" sz="3200" b="1" i="1" spc="-10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form</a:t>
            </a:r>
            <a:r>
              <a:rPr lang="en-US" sz="3200" b="1" i="1" spc="8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submitted</a:t>
            </a:r>
            <a:r>
              <a:rPr lang="en-US" sz="3200" b="1" i="1" spc="260"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by</a:t>
            </a:r>
            <a:r>
              <a:rPr lang="en-US" sz="3200" b="1" i="1" spc="55" dirty="0">
                <a:solidFill>
                  <a:srgbClr val="2B2D2F"/>
                </a:solidFill>
                <a:latin typeface="Times New Roman" panose="02020603050405020304" pitchFamily="18" charset="0"/>
                <a:ea typeface="Times New Roman" panose="02020603050405020304" pitchFamily="18" charset="0"/>
              </a:rPr>
              <a:t> </a:t>
            </a:r>
            <a:r>
              <a:rPr lang="en-US" sz="3200" b="1" dirty="0">
                <a:solidFill>
                  <a:srgbClr val="2B2D2F"/>
                </a:solidFill>
                <a:latin typeface="Times New Roman" panose="02020603050405020304" pitchFamily="18" charset="0"/>
                <a:ea typeface="Times New Roman" panose="02020603050405020304" pitchFamily="18" charset="0"/>
              </a:rPr>
              <a:t>a</a:t>
            </a:r>
            <a:r>
              <a:rPr lang="en-US" sz="3200" b="1" spc="-10"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parent</a:t>
            </a:r>
            <a:r>
              <a:rPr lang="en-US" sz="3200" b="1" i="1" spc="14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applying</a:t>
            </a:r>
            <a:r>
              <a:rPr lang="en-US" sz="3200" b="1" i="1" spc="-40"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for</a:t>
            </a:r>
            <a:r>
              <a:rPr lang="en-US" sz="3200" b="1" i="1" spc="130"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the</a:t>
            </a:r>
            <a:r>
              <a:rPr lang="en-US" sz="3200" b="1" i="1" spc="6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registration</a:t>
            </a:r>
            <a:r>
              <a:rPr lang="en-US" sz="3200" b="1" i="1" spc="6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and</a:t>
            </a:r>
            <a:r>
              <a:rPr lang="en-US" sz="3200" b="1" i="1" spc="4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the</a:t>
            </a:r>
            <a:r>
              <a:rPr lang="en-US" sz="3200" b="1" i="1" spc="6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admission</a:t>
            </a:r>
            <a:r>
              <a:rPr lang="en-US" sz="3200" b="1" i="1" spc="25" dirty="0">
                <a:solidFill>
                  <a:srgbClr val="2B2D2F"/>
                </a:solidFill>
                <a:latin typeface="Times New Roman" panose="02020603050405020304" pitchFamily="18" charset="0"/>
                <a:ea typeface="Times New Roman" panose="02020603050405020304" pitchFamily="18" charset="0"/>
              </a:rPr>
              <a:t> </a:t>
            </a:r>
            <a:r>
              <a:rPr lang="en-US" sz="3200" b="1" i="1" dirty="0" smtClean="0">
                <a:solidFill>
                  <a:srgbClr val="2B2D2F"/>
                </a:solidFill>
                <a:latin typeface="Times New Roman" panose="02020603050405020304" pitchFamily="18" charset="0"/>
                <a:ea typeface="Times New Roman" panose="02020603050405020304" pitchFamily="18" charset="0"/>
              </a:rPr>
              <a:t>of</a:t>
            </a:r>
            <a:r>
              <a:rPr lang="en-ZA" sz="3200" b="1" dirty="0" smtClean="0">
                <a:latin typeface="Times New Roman" panose="02020603050405020304" pitchFamily="18" charset="0"/>
                <a:ea typeface="Times New Roman" panose="02020603050405020304" pitchFamily="18" charset="0"/>
              </a:rPr>
              <a:t> </a:t>
            </a:r>
            <a:r>
              <a:rPr lang="en-US" sz="3200" b="1" i="1" dirty="0" smtClean="0">
                <a:solidFill>
                  <a:srgbClr val="2B2D2F"/>
                </a:solidFill>
                <a:latin typeface="Times New Roman" panose="02020603050405020304" pitchFamily="18" charset="0"/>
                <a:ea typeface="Times New Roman" panose="02020603050405020304" pitchFamily="18" charset="0"/>
              </a:rPr>
              <a:t>his/her</a:t>
            </a:r>
            <a:r>
              <a:rPr lang="en-US" sz="3200" b="1" i="1" spc="120" dirty="0" smtClean="0">
                <a:solidFill>
                  <a:srgbClr val="2B2D2F"/>
                </a:solidFill>
                <a:latin typeface="Times New Roman" panose="02020603050405020304" pitchFamily="18" charset="0"/>
                <a:ea typeface="Times New Roman" panose="02020603050405020304" pitchFamily="18" charset="0"/>
              </a:rPr>
              <a:t> child as an entry </a:t>
            </a:r>
            <a:r>
              <a:rPr lang="en-US" sz="3200" b="1" i="1" dirty="0" smtClean="0">
                <a:solidFill>
                  <a:srgbClr val="2B2D2F"/>
                </a:solidFill>
                <a:latin typeface="Times New Roman" panose="02020603050405020304" pitchFamily="18" charset="0"/>
                <a:ea typeface="Times New Roman" panose="02020603050405020304" pitchFamily="18" charset="0"/>
              </a:rPr>
              <a:t>phase</a:t>
            </a:r>
            <a:r>
              <a:rPr lang="en-US" sz="3200" b="1" i="1" spc="225" dirty="0" smtClean="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learner</a:t>
            </a:r>
            <a:r>
              <a:rPr lang="en-US" sz="3200" b="1" i="1" spc="140"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to</a:t>
            </a:r>
            <a:r>
              <a:rPr lang="en-US" sz="3200" b="1" i="1" spc="21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Arial" panose="020B0604020202020204" pitchFamily="34" charset="0"/>
                <a:cs typeface="Times New Roman" panose="02020603050405020304" pitchFamily="18" charset="0"/>
              </a:rPr>
              <a:t>a</a:t>
            </a:r>
            <a:r>
              <a:rPr lang="en-US" sz="3200" b="1" i="1" spc="105" dirty="0">
                <a:solidFill>
                  <a:srgbClr val="2B2D2F"/>
                </a:solidFill>
                <a:latin typeface="Arial" panose="020B0604020202020204" pitchFamily="34" charset="0"/>
                <a:ea typeface="Arial" panose="020B0604020202020204" pitchFamily="34" charset="0"/>
              </a:rPr>
              <a:t> </a:t>
            </a:r>
            <a:r>
              <a:rPr lang="en-US" sz="3200" b="1" i="1" dirty="0">
                <a:solidFill>
                  <a:srgbClr val="2B2D2F"/>
                </a:solidFill>
                <a:latin typeface="Times New Roman" panose="02020603050405020304" pitchFamily="18" charset="0"/>
                <a:ea typeface="Times New Roman" panose="02020603050405020304" pitchFamily="18" charset="0"/>
              </a:rPr>
              <a:t>school</a:t>
            </a:r>
            <a:r>
              <a:rPr lang="en-US" sz="3200" b="1" i="1" spc="7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must</a:t>
            </a:r>
            <a:r>
              <a:rPr lang="en-US" sz="3200" b="1" i="1" spc="20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be</a:t>
            </a:r>
            <a:r>
              <a:rPr lang="en-US" sz="3200" b="1" i="1" spc="200"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supported </a:t>
            </a:r>
            <a:r>
              <a:rPr lang="en-US" sz="3200" b="1" i="1" dirty="0" smtClean="0">
                <a:solidFill>
                  <a:srgbClr val="2B2D2F"/>
                </a:solidFill>
                <a:latin typeface="Times New Roman" panose="02020603050405020304" pitchFamily="18" charset="0"/>
                <a:ea typeface="Times New Roman" panose="02020603050405020304" pitchFamily="18" charset="0"/>
              </a:rPr>
              <a:t>with</a:t>
            </a:r>
            <a:r>
              <a:rPr lang="en-US" sz="3200" b="1" i="1" spc="175" dirty="0" smtClean="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the</a:t>
            </a:r>
            <a:r>
              <a:rPr lang="en-US" sz="3200" b="1" i="1" spc="85" dirty="0">
                <a:solidFill>
                  <a:srgbClr val="2B2D2F"/>
                </a:solidFill>
                <a:latin typeface="Times New Roman" panose="02020603050405020304" pitchFamily="18" charset="0"/>
                <a:ea typeface="Times New Roman" panose="02020603050405020304" pitchFamily="18" charset="0"/>
              </a:rPr>
              <a:t> </a:t>
            </a:r>
            <a:r>
              <a:rPr lang="en-US" sz="3200" b="1" i="1" dirty="0">
                <a:solidFill>
                  <a:srgbClr val="2B2D2F"/>
                </a:solidFill>
                <a:latin typeface="Times New Roman" panose="02020603050405020304" pitchFamily="18" charset="0"/>
                <a:ea typeface="Times New Roman" panose="02020603050405020304" pitchFamily="18" charset="0"/>
              </a:rPr>
              <a:t>following </a:t>
            </a:r>
            <a:r>
              <a:rPr lang="en-US" sz="3200" b="1" i="1" dirty="0" smtClean="0">
                <a:solidFill>
                  <a:srgbClr val="2B2D2F"/>
                </a:solidFill>
                <a:latin typeface="Times New Roman" panose="02020603050405020304" pitchFamily="18" charset="0"/>
                <a:ea typeface="Times New Roman" panose="02020603050405020304" pitchFamily="18" charset="0"/>
              </a:rPr>
              <a:t>documents</a:t>
            </a:r>
            <a:r>
              <a:rPr lang="en-US" sz="3200" b="1" i="1" dirty="0">
                <a:solidFill>
                  <a:srgbClr val="2B2D2F"/>
                </a:solidFill>
                <a:latin typeface="Times New Roman" panose="02020603050405020304" pitchFamily="18" charset="0"/>
                <a:ea typeface="Times New Roman" panose="02020603050405020304" pitchFamily="18" charset="0"/>
              </a:rPr>
              <a:t>:</a:t>
            </a:r>
            <a:endParaRPr lang="en-ZA" sz="3200" b="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90500" y="1663501"/>
            <a:ext cx="11896725" cy="5262979"/>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dirty="0">
                <a:solidFill>
                  <a:srgbClr val="2B2D2F"/>
                </a:solidFill>
                <a:latin typeface="Arial" panose="020B0604020202020204" pitchFamily="34" charset="0"/>
                <a:ea typeface="Arial" panose="020B0604020202020204" pitchFamily="34" charset="0"/>
                <a:cs typeface="Arial" panose="020B0604020202020204" pitchFamily="34" charset="0"/>
              </a:rPr>
              <a:t>The</a:t>
            </a:r>
            <a:r>
              <a:rPr lang="en-US" sz="2400" spc="-3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original</a:t>
            </a:r>
            <a:r>
              <a:rPr lang="en-US" sz="2400" spc="10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2B2D2F"/>
                </a:solidFill>
                <a:latin typeface="Arial" panose="020B0604020202020204" pitchFamily="34" charset="0"/>
                <a:ea typeface="Arial" panose="020B0604020202020204" pitchFamily="34" charset="0"/>
                <a:cs typeface="Arial" panose="020B0604020202020204" pitchFamily="34" charset="0"/>
              </a:rPr>
              <a:t>or</a:t>
            </a:r>
            <a:r>
              <a:rPr lang="en-US" sz="2400" spc="3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2B2D2F"/>
                </a:solidFill>
                <a:latin typeface="Arial" panose="020B0604020202020204" pitchFamily="34" charset="0"/>
                <a:ea typeface="Arial" panose="020B0604020202020204" pitchFamily="34" charset="0"/>
                <a:cs typeface="Arial" panose="020B0604020202020204" pitchFamily="34" charset="0"/>
              </a:rPr>
              <a:t>a</a:t>
            </a:r>
            <a:r>
              <a:rPr lang="en-US" sz="2400" spc="-6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copy</a:t>
            </a:r>
            <a:r>
              <a:rPr lang="en-US" sz="2400" spc="-1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2B2D2F"/>
                </a:solidFill>
                <a:latin typeface="Arial" panose="020B0604020202020204" pitchFamily="34" charset="0"/>
                <a:ea typeface="Arial" panose="020B0604020202020204" pitchFamily="34" charset="0"/>
                <a:cs typeface="Arial" panose="020B0604020202020204" pitchFamily="34" charset="0"/>
              </a:rPr>
              <a:t>of</a:t>
            </a:r>
            <a:r>
              <a:rPr lang="en-US" sz="2400" spc="1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2B2D2F"/>
                </a:solidFill>
                <a:latin typeface="Arial" panose="020B0604020202020204" pitchFamily="34" charset="0"/>
                <a:ea typeface="Arial" panose="020B0604020202020204" pitchFamily="34" charset="0"/>
                <a:cs typeface="Arial" panose="020B0604020202020204" pitchFamily="34" charset="0"/>
              </a:rPr>
              <a:t>the</a:t>
            </a:r>
            <a:r>
              <a:rPr lang="en-US" sz="2400" spc="15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Birth</a:t>
            </a:r>
            <a:r>
              <a:rPr lang="en-US" sz="2400" spc="65"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Certificate</a:t>
            </a:r>
            <a:r>
              <a:rPr lang="en-US" sz="2400" spc="7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2B2D2F"/>
                </a:solidFill>
                <a:latin typeface="Arial" panose="020B0604020202020204" pitchFamily="34" charset="0"/>
                <a:ea typeface="Arial" panose="020B0604020202020204" pitchFamily="34" charset="0"/>
                <a:cs typeface="Arial" panose="020B0604020202020204" pitchFamily="34" charset="0"/>
              </a:rPr>
              <a:t>of</a:t>
            </a:r>
            <a:r>
              <a:rPr lang="en-US" sz="2400" spc="1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2B2D2F"/>
                </a:solidFill>
                <a:latin typeface="Arial" panose="020B0604020202020204" pitchFamily="34" charset="0"/>
                <a:ea typeface="Arial" panose="020B0604020202020204" pitchFamily="34" charset="0"/>
                <a:cs typeface="Arial" panose="020B0604020202020204" pitchFamily="34" charset="0"/>
              </a:rPr>
              <a:t>the</a:t>
            </a:r>
            <a:r>
              <a:rPr lang="en-US" sz="2400" spc="11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400" dirty="0">
                <a:solidFill>
                  <a:srgbClr val="2B2D2F"/>
                </a:solidFill>
                <a:latin typeface="Arial" panose="020B0604020202020204" pitchFamily="34" charset="0"/>
                <a:ea typeface="Arial" panose="020B0604020202020204" pitchFamily="34" charset="0"/>
                <a:cs typeface="Arial" panose="020B0604020202020204" pitchFamily="34" charset="0"/>
              </a:rPr>
              <a:t>child</a:t>
            </a:r>
            <a:r>
              <a:rPr lang="en-US" sz="2400" dirty="0" smtClean="0">
                <a:solidFill>
                  <a:srgbClr val="2B2D2F"/>
                </a:solidFill>
                <a:latin typeface="Arial" panose="020B0604020202020204" pitchFamily="34" charset="0"/>
                <a:ea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dirty="0" smtClean="0">
                <a:latin typeface="Arial" panose="020B0604020202020204" pitchFamily="34" charset="0"/>
                <a:cs typeface="Arial" panose="020B0604020202020204" pitchFamily="34" charset="0"/>
              </a:rPr>
              <a:t>Proof </a:t>
            </a:r>
            <a:r>
              <a:rPr lang="en-US" sz="2400" dirty="0">
                <a:latin typeface="Arial" panose="020B0604020202020204" pitchFamily="34" charset="0"/>
                <a:cs typeface="Arial" panose="020B0604020202020204" pitchFamily="34" charset="0"/>
              </a:rPr>
              <a:t>of the </a:t>
            </a:r>
            <a:r>
              <a:rPr lang="en-US" sz="2400" dirty="0">
                <a:solidFill>
                  <a:srgbClr val="FF0000"/>
                </a:solidFill>
                <a:latin typeface="Arial" panose="020B0604020202020204" pitchFamily="34" charset="0"/>
                <a:cs typeface="Arial" panose="020B0604020202020204" pitchFamily="34" charset="0"/>
              </a:rPr>
              <a:t>parent's identity </a:t>
            </a:r>
            <a:r>
              <a:rPr lang="en-US" sz="2400" dirty="0">
                <a:latin typeface="Arial" panose="020B0604020202020204" pitchFamily="34" charset="0"/>
                <a:cs typeface="Arial" panose="020B0604020202020204" pitchFamily="34" charset="0"/>
              </a:rPr>
              <a:t>and </a:t>
            </a:r>
            <a:r>
              <a:rPr lang="en-US" sz="2400" dirty="0">
                <a:solidFill>
                  <a:srgbClr val="FF0000"/>
                </a:solidFill>
                <a:latin typeface="Arial" panose="020B0604020202020204" pitchFamily="34" charset="0"/>
                <a:cs typeface="Arial" panose="020B0604020202020204" pitchFamily="34" charset="0"/>
              </a:rPr>
              <a:t>citizenship</a:t>
            </a:r>
            <a:r>
              <a:rPr lang="en-US" sz="2400" dirty="0" smtClean="0">
                <a:latin typeface="Arial" panose="020B0604020202020204" pitchFamily="34" charset="0"/>
                <a:cs typeface="Arial" panose="020B0604020202020204" pitchFamily="34" charset="0"/>
              </a:rPr>
              <a:t>;</a:t>
            </a:r>
            <a:endParaRPr lang="en-ZA"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dirty="0" smtClean="0">
                <a:latin typeface="Arial" panose="020B0604020202020204" pitchFamily="34" charset="0"/>
                <a:cs typeface="Arial" panose="020B0604020202020204" pitchFamily="34" charset="0"/>
              </a:rPr>
              <a:t>Proof </a:t>
            </a:r>
            <a:r>
              <a:rPr lang="en-US" sz="2400" dirty="0">
                <a:latin typeface="Arial" panose="020B0604020202020204" pitchFamily="34" charset="0"/>
                <a:cs typeface="Arial" panose="020B0604020202020204" pitchFamily="34" charset="0"/>
              </a:rPr>
              <a:t>of the child's </a:t>
            </a:r>
            <a:r>
              <a:rPr lang="en-US" sz="2400" dirty="0">
                <a:solidFill>
                  <a:srgbClr val="FF0000"/>
                </a:solidFill>
                <a:latin typeface="Arial" panose="020B0604020202020204" pitchFamily="34" charset="0"/>
                <a:cs typeface="Arial" panose="020B0604020202020204" pitchFamily="34" charset="0"/>
              </a:rPr>
              <a:t>residence</a:t>
            </a:r>
            <a:r>
              <a:rPr lang="en-US" sz="2400" dirty="0">
                <a:latin typeface="Arial" panose="020B0604020202020204" pitchFamily="34" charset="0"/>
                <a:cs typeface="Arial" panose="020B0604020202020204" pitchFamily="34" charset="0"/>
              </a:rPr>
              <a:t> or his/her parent's </a:t>
            </a:r>
            <a:r>
              <a:rPr lang="en-US" sz="2400" dirty="0">
                <a:solidFill>
                  <a:srgbClr val="FF0000"/>
                </a:solidFill>
                <a:latin typeface="Arial" panose="020B0604020202020204" pitchFamily="34" charset="0"/>
                <a:cs typeface="Arial" panose="020B0604020202020204" pitchFamily="34" charset="0"/>
              </a:rPr>
              <a:t>work address</a:t>
            </a:r>
            <a:r>
              <a:rPr lang="en-US" sz="2400" dirty="0" smtClean="0">
                <a:latin typeface="Arial" panose="020B0604020202020204" pitchFamily="34" charset="0"/>
                <a:cs typeface="Arial" panose="020B0604020202020204" pitchFamily="34" charset="0"/>
              </a:rPr>
              <a:t>;</a:t>
            </a:r>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Where </a:t>
            </a:r>
            <a:r>
              <a:rPr lang="en-US" sz="2400" dirty="0">
                <a:latin typeface="Arial" panose="020B0604020202020204" pitchFamily="34" charset="0"/>
                <a:cs typeface="Arial" panose="020B0604020202020204" pitchFamily="34" charset="0"/>
              </a:rPr>
              <a:t>the parent is </a:t>
            </a:r>
            <a:r>
              <a:rPr lang="en-US" sz="2400" dirty="0">
                <a:solidFill>
                  <a:srgbClr val="FF0000"/>
                </a:solidFill>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the </a:t>
            </a:r>
            <a:r>
              <a:rPr lang="en-US" sz="2400" dirty="0">
                <a:solidFill>
                  <a:srgbClr val="FF0000"/>
                </a:solidFill>
                <a:latin typeface="Arial" panose="020B0604020202020204" pitchFamily="34" charset="0"/>
                <a:cs typeface="Arial" panose="020B0604020202020204" pitchFamily="34" charset="0"/>
              </a:rPr>
              <a:t>natural parent </a:t>
            </a:r>
            <a:r>
              <a:rPr lang="en-US" sz="2400" dirty="0">
                <a:latin typeface="Arial" panose="020B0604020202020204" pitchFamily="34" charset="0"/>
                <a:cs typeface="Arial" panose="020B0604020202020204" pitchFamily="34" charset="0"/>
              </a:rPr>
              <a:t>of the child:  documentation  supporting </a:t>
            </a:r>
            <a:r>
              <a:rPr lang="en-US" sz="2400" dirty="0" smtClean="0">
                <a:latin typeface="Arial" panose="020B0604020202020204" pitchFamily="34" charset="0"/>
                <a:cs typeface="Arial" panose="020B0604020202020204" pitchFamily="34" charset="0"/>
              </a:rPr>
              <a:t>the</a:t>
            </a:r>
            <a:r>
              <a:rPr lang="en-ZA" sz="2400" dirty="0">
                <a:latin typeface="Arial" panose="020B0604020202020204" pitchFamily="34" charset="0"/>
                <a:cs typeface="Arial" panose="020B0604020202020204" pitchFamily="34" charset="0"/>
              </a:rPr>
              <a:t> </a:t>
            </a:r>
            <a:r>
              <a:rPr lang="en-US" sz="2400" dirty="0" smtClean="0">
                <a:solidFill>
                  <a:srgbClr val="FF0000"/>
                </a:solidFill>
                <a:latin typeface="Arial" panose="020B0604020202020204" pitchFamily="34" charset="0"/>
                <a:cs typeface="Arial" panose="020B0604020202020204" pitchFamily="34" charset="0"/>
              </a:rPr>
              <a:t>Parents</a:t>
            </a:r>
            <a:r>
              <a:rPr lang="en-US" sz="2400" dirty="0">
                <a:solidFill>
                  <a:srgbClr val="FF0000"/>
                </a:solidFill>
                <a:latin typeface="Arial" panose="020B0604020202020204" pitchFamily="34" charset="0"/>
                <a:cs typeface="Arial" panose="020B0604020202020204" pitchFamily="34" charset="0"/>
              </a:rPr>
              <a:t>' legal relationship </a:t>
            </a:r>
            <a:r>
              <a:rPr lang="en-US" sz="2400" dirty="0">
                <a:latin typeface="Arial" panose="020B0604020202020204" pitchFamily="34" charset="0"/>
                <a:cs typeface="Arial" panose="020B0604020202020204" pitchFamily="34" charset="0"/>
              </a:rPr>
              <a:t>with the learner</a:t>
            </a:r>
            <a:r>
              <a:rPr lang="en-US" sz="2400" dirty="0" smtClean="0">
                <a:latin typeface="Arial" panose="020B0604020202020204" pitchFamily="34" charset="0"/>
                <a:cs typeface="Arial" panose="020B0604020202020204" pitchFamily="34" charset="0"/>
              </a:rPr>
              <a:t>;</a:t>
            </a:r>
          </a:p>
          <a:p>
            <a:endParaRPr lang="en-Z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the case of admission to a </a:t>
            </a:r>
            <a:r>
              <a:rPr lang="en-US" sz="2400" dirty="0">
                <a:solidFill>
                  <a:srgbClr val="FF0000"/>
                </a:solidFill>
                <a:latin typeface="Arial" panose="020B0604020202020204" pitchFamily="34" charset="0"/>
                <a:cs typeface="Arial" panose="020B0604020202020204" pitchFamily="34" charset="0"/>
              </a:rPr>
              <a:t>primary school</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proof</a:t>
            </a:r>
            <a:r>
              <a:rPr lang="en-US" sz="2400" dirty="0">
                <a:latin typeface="Arial" panose="020B0604020202020204" pitchFamily="34" charset="0"/>
                <a:cs typeface="Arial" panose="020B0604020202020204" pitchFamily="34" charset="0"/>
              </a:rPr>
              <a:t> that the child has been </a:t>
            </a:r>
            <a:r>
              <a:rPr lang="en-US" sz="2400" dirty="0">
                <a:solidFill>
                  <a:srgbClr val="FF0000"/>
                </a:solidFill>
                <a:latin typeface="Arial" panose="020B0604020202020204" pitchFamily="34" charset="0"/>
                <a:cs typeface="Arial" panose="020B0604020202020204" pitchFamily="34" charset="0"/>
              </a:rPr>
              <a:t>immunized</a:t>
            </a:r>
            <a:r>
              <a:rPr lang="en-US" sz="2400" dirty="0">
                <a:latin typeface="Arial" panose="020B0604020202020204" pitchFamily="34" charset="0"/>
                <a:cs typeface="Arial" panose="020B0604020202020204" pitchFamily="34" charset="0"/>
              </a:rPr>
              <a:t> against polio, measles, tuberculosis, diphtheria, tetanus and hepatitis B;</a:t>
            </a:r>
            <a:endParaRPr lang="en-ZA"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most recent school </a:t>
            </a:r>
            <a:r>
              <a:rPr lang="en-US" sz="2400" dirty="0">
                <a:solidFill>
                  <a:srgbClr val="FF0000"/>
                </a:solidFill>
                <a:latin typeface="Arial" panose="020B0604020202020204" pitchFamily="34" charset="0"/>
                <a:cs typeface="Arial" panose="020B0604020202020204" pitchFamily="34" charset="0"/>
              </a:rPr>
              <a:t>report</a:t>
            </a:r>
            <a:r>
              <a:rPr lang="en-US" sz="2400" dirty="0">
                <a:latin typeface="Arial" panose="020B0604020202020204" pitchFamily="34" charset="0"/>
                <a:cs typeface="Arial" panose="020B0604020202020204" pitchFamily="34" charset="0"/>
              </a:rPr>
              <a:t> of the child, </a:t>
            </a:r>
            <a:r>
              <a:rPr lang="en-US" sz="2400" dirty="0" smtClean="0">
                <a:latin typeface="Arial" panose="020B0604020202020204" pitchFamily="34" charset="0"/>
                <a:cs typeface="Arial" panose="020B0604020202020204" pitchFamily="34" charset="0"/>
              </a:rPr>
              <a:t>if </a:t>
            </a:r>
            <a:r>
              <a:rPr lang="en-US" sz="2400" dirty="0">
                <a:latin typeface="Arial" panose="020B0604020202020204" pitchFamily="34" charset="0"/>
                <a:cs typeface="Arial" panose="020B0604020202020204" pitchFamily="34" charset="0"/>
              </a:rPr>
              <a:t>he or she is currently enrolled at </a:t>
            </a:r>
            <a:r>
              <a:rPr lang="en-US" sz="2400" dirty="0" smtClean="0">
                <a:latin typeface="Arial" panose="020B0604020202020204" pitchFamily="34" charset="0"/>
                <a:cs typeface="Arial" panose="020B0604020202020204" pitchFamily="34" charset="0"/>
              </a:rPr>
              <a:t>another</a:t>
            </a:r>
            <a:r>
              <a:rPr lang="en-ZA"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School</a:t>
            </a:r>
            <a:r>
              <a:rPr lang="en-US" sz="2400" dirty="0">
                <a:latin typeface="Arial" panose="020B0604020202020204" pitchFamily="34" charset="0"/>
                <a:cs typeface="Arial" panose="020B0604020202020204" pitchFamily="34" charset="0"/>
              </a:rPr>
              <a:t>; and</a:t>
            </a:r>
            <a:endParaRPr lang="en-ZA"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dirty="0" smtClean="0">
                <a:latin typeface="Arial" panose="020B0604020202020204" pitchFamily="34" charset="0"/>
                <a:cs typeface="Arial" panose="020B0604020202020204" pitchFamily="34" charset="0"/>
              </a:rPr>
              <a:t>Proof </a:t>
            </a:r>
            <a:r>
              <a:rPr lang="en-US" sz="2400" dirty="0">
                <a:latin typeface="Arial" panose="020B0604020202020204" pitchFamily="34" charset="0"/>
                <a:cs typeface="Arial" panose="020B0604020202020204" pitchFamily="34" charset="0"/>
              </a:rPr>
              <a:t>of sibling relationship if claimed such</a:t>
            </a:r>
            <a:r>
              <a:rPr lang="en-US" sz="2400" dirty="0" smtClean="0">
                <a:latin typeface="Arial" panose="020B0604020202020204" pitchFamily="34" charset="0"/>
                <a:cs typeface="Arial" panose="020B0604020202020204" pitchFamily="34" charset="0"/>
              </a:rPr>
              <a:t>.</a:t>
            </a: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099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321733" y="0"/>
            <a:ext cx="11497734" cy="6858000"/>
          </a:xfrm>
          <a:prstGeom prst="rect">
            <a:avLst/>
          </a:prstGeom>
        </p:spPr>
      </p:pic>
    </p:spTree>
    <p:extLst>
      <p:ext uri="{BB962C8B-B14F-4D97-AF65-F5344CB8AC3E}">
        <p14:creationId xmlns:p14="http://schemas.microsoft.com/office/powerpoint/2010/main" val="3876101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extBox 1"/>
          <p:cNvSpPr txBox="1"/>
          <p:nvPr/>
        </p:nvSpPr>
        <p:spPr>
          <a:xfrm>
            <a:off x="152610" y="2585124"/>
            <a:ext cx="5541054" cy="1569660"/>
          </a:xfrm>
          <a:prstGeom prst="rect">
            <a:avLst/>
          </a:prstGeom>
          <a:noFill/>
        </p:spPr>
        <p:txBody>
          <a:bodyPr wrap="square" rtlCol="0">
            <a:spAutoFit/>
          </a:bodyPr>
          <a:lstStyle/>
          <a:p>
            <a:r>
              <a:rPr lang="en-ZA" sz="3200" dirty="0" smtClean="0">
                <a:solidFill>
                  <a:srgbClr val="FF0000"/>
                </a:solidFill>
              </a:rPr>
              <a:t>National Population Register (NPR)  Learners with ID numbers but not in SA-SAMS</a:t>
            </a:r>
            <a:endParaRPr lang="en-ZA" sz="3200" dirty="0">
              <a:solidFill>
                <a:srgbClr val="FF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925232755"/>
              </p:ext>
            </p:extLst>
          </p:nvPr>
        </p:nvGraphicFramePr>
        <p:xfrm>
          <a:off x="6553200" y="348107"/>
          <a:ext cx="3829050" cy="5418138"/>
        </p:xfrm>
        <a:graphic>
          <a:graphicData uri="http://schemas.openxmlformats.org/presentationml/2006/ole">
            <mc:AlternateContent xmlns:mc="http://schemas.openxmlformats.org/markup-compatibility/2006">
              <mc:Choice xmlns:v="urn:schemas-microsoft-com:vml" Requires="v">
                <p:oleObj spid="_x0000_s26629" name="Acrobat Document" r:id="rId4" imgW="5667480" imgH="8020080" progId="AcroExch.Document.DC">
                  <p:embed/>
                </p:oleObj>
              </mc:Choice>
              <mc:Fallback>
                <p:oleObj name="Acrobat Document" r:id="rId4" imgW="5667480" imgH="8020080" progId="AcroExch.Document.DC">
                  <p:embed/>
                  <p:pic>
                    <p:nvPicPr>
                      <p:cNvPr id="0" name=""/>
                      <p:cNvPicPr/>
                      <p:nvPr/>
                    </p:nvPicPr>
                    <p:blipFill>
                      <a:blip r:embed="rId5"/>
                      <a:stretch>
                        <a:fillRect/>
                      </a:stretch>
                    </p:blipFill>
                    <p:spPr>
                      <a:xfrm>
                        <a:off x="6553200" y="348107"/>
                        <a:ext cx="3829050" cy="5418138"/>
                      </a:xfrm>
                      <a:prstGeom prst="rect">
                        <a:avLst/>
                      </a:prstGeom>
                      <a:blipFill>
                        <a:blip r:embed="rId6"/>
                        <a:tile tx="0" ty="0" sx="100000" sy="100000" flip="none" algn="tl"/>
                      </a:blipFill>
                    </p:spPr>
                  </p:pic>
                </p:oleObj>
              </mc:Fallback>
            </mc:AlternateContent>
          </a:graphicData>
        </a:graphic>
      </p:graphicFrame>
    </p:spTree>
    <p:extLst>
      <p:ext uri="{BB962C8B-B14F-4D97-AF65-F5344CB8AC3E}">
        <p14:creationId xmlns:p14="http://schemas.microsoft.com/office/powerpoint/2010/main" val="2059076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161535" y="2063551"/>
            <a:ext cx="9728888" cy="3416320"/>
          </a:xfrm>
          <a:prstGeom prst="rect">
            <a:avLst/>
          </a:prstGeom>
        </p:spPr>
        <p:txBody>
          <a:bodyPr wrap="square">
            <a:spAutoFit/>
          </a:bodyPr>
          <a:lstStyle/>
          <a:p>
            <a:pPr marL="342900" indent="-342900" algn="ctr">
              <a:lnSpc>
                <a:spcPct val="150000"/>
              </a:lnSpc>
              <a:buFont typeface="Arial" panose="020B0604020202020204" pitchFamily="34" charset="0"/>
              <a:buChar char="•"/>
            </a:pPr>
            <a:r>
              <a:rPr lang="en-ZA" sz="2400" dirty="0" smtClean="0">
                <a:latin typeface="Arial" panose="020B0604020202020204" pitchFamily="34" charset="0"/>
                <a:cs typeface="Arial" panose="020B0604020202020204" pitchFamily="34" charset="0"/>
              </a:rPr>
              <a:t>Refers to these documents as source documents</a:t>
            </a:r>
          </a:p>
          <a:p>
            <a:pPr marL="342900" indent="-342900" algn="ctr">
              <a:lnSpc>
                <a:spcPct val="150000"/>
              </a:lnSpc>
              <a:buFont typeface="Arial" panose="020B0604020202020204" pitchFamily="34" charset="0"/>
              <a:buChar char="•"/>
            </a:pPr>
            <a:r>
              <a:rPr lang="en-ZA" sz="2400" dirty="0" smtClean="0">
                <a:latin typeface="Arial" panose="020B0604020202020204" pitchFamily="34" charset="0"/>
                <a:cs typeface="Arial" panose="020B0604020202020204" pitchFamily="34" charset="0"/>
              </a:rPr>
              <a:t>Copies must be kept in each child’s file at school for verification by officials and AG</a:t>
            </a:r>
          </a:p>
          <a:p>
            <a:pPr marL="342900" indent="-342900" algn="ctr">
              <a:lnSpc>
                <a:spcPct val="150000"/>
              </a:lnSpc>
              <a:buFont typeface="Arial" panose="020B0604020202020204" pitchFamily="34" charset="0"/>
              <a:buChar char="•"/>
            </a:pPr>
            <a:r>
              <a:rPr lang="en-ZA" sz="2400" dirty="0" smtClean="0">
                <a:latin typeface="Arial" panose="020B0604020202020204" pitchFamily="34" charset="0"/>
                <a:cs typeface="Arial" panose="020B0604020202020204" pitchFamily="34" charset="0"/>
              </a:rPr>
              <a:t>Source documents for Learner attendance and Teacher Attendance must by kept for AG purposes. </a:t>
            </a:r>
          </a:p>
          <a:p>
            <a:pPr algn="ctr">
              <a:lnSpc>
                <a:spcPct val="150000"/>
              </a:lnSpc>
            </a:pPr>
            <a:r>
              <a:rPr lang="en-ZA" sz="2400" dirty="0" smtClean="0">
                <a:latin typeface="Arial" panose="020B0604020202020204" pitchFamily="34" charset="0"/>
                <a:cs typeface="Arial" panose="020B0604020202020204" pitchFamily="34" charset="0"/>
              </a:rPr>
              <a:t>All exam scripts must also be stored for AG purposes</a:t>
            </a:r>
            <a:endParaRPr lang="en-ZA" sz="2400" dirty="0">
              <a:latin typeface="Arial" panose="020B0604020202020204" pitchFamily="34" charset="0"/>
              <a:cs typeface="Arial" panose="020B0604020202020204" pitchFamily="34" charset="0"/>
            </a:endParaRPr>
          </a:p>
        </p:txBody>
      </p:sp>
      <p:sp>
        <p:nvSpPr>
          <p:cNvPr id="3" name="Rectangle 2"/>
          <p:cNvSpPr/>
          <p:nvPr/>
        </p:nvSpPr>
        <p:spPr>
          <a:xfrm>
            <a:off x="190500" y="357246"/>
            <a:ext cx="11896725" cy="1306255"/>
          </a:xfrm>
          <a:prstGeom prst="rect">
            <a:avLst/>
          </a:prstGeom>
        </p:spPr>
        <p:txBody>
          <a:bodyPr wrap="square">
            <a:spAutoFit/>
          </a:bodyPr>
          <a:lstStyle/>
          <a:p>
            <a:pPr algn="ctr">
              <a:lnSpc>
                <a:spcPct val="150000"/>
              </a:lnSpc>
            </a:pPr>
            <a:r>
              <a:rPr lang="en-ZA" sz="6000" dirty="0" smtClean="0">
                <a:solidFill>
                  <a:srgbClr val="FF0000"/>
                </a:solidFill>
                <a:latin typeface="Arial" panose="020B0604020202020204" pitchFamily="34" charset="0"/>
                <a:cs typeface="Arial" panose="020B0604020202020204" pitchFamily="34" charset="0"/>
              </a:rPr>
              <a:t>Auditor General</a:t>
            </a:r>
            <a:endParaRPr lang="en-ZA" sz="6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287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0" y="0"/>
            <a:ext cx="12192000" cy="1384995"/>
          </a:xfrm>
          <a:prstGeom prst="rect">
            <a:avLst/>
          </a:prstGeom>
        </p:spPr>
        <p:txBody>
          <a:bodyPr wrap="square">
            <a:spAutoFit/>
          </a:bodyPr>
          <a:lstStyle/>
          <a:p>
            <a:pPr marL="19050" algn="ctr"/>
            <a:r>
              <a:rPr lang="en-US" sz="2800" b="1" dirty="0">
                <a:solidFill>
                  <a:srgbClr val="2B2D2F"/>
                </a:solidFill>
                <a:latin typeface="Arial" panose="020B0604020202020204" pitchFamily="34" charset="0"/>
                <a:ea typeface="Arial" panose="020B0604020202020204" pitchFamily="34" charset="0"/>
              </a:rPr>
              <a:t>Implementing </a:t>
            </a:r>
            <a:r>
              <a:rPr lang="en-US" sz="2800" b="1" spc="125"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the</a:t>
            </a:r>
            <a:r>
              <a:rPr lang="en-US" sz="2800" b="1" spc="155"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Council</a:t>
            </a:r>
            <a:r>
              <a:rPr lang="en-US" sz="2800" b="1" spc="-10"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of</a:t>
            </a:r>
            <a:r>
              <a:rPr lang="en-US" sz="2800" b="1" spc="120"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Education</a:t>
            </a:r>
            <a:r>
              <a:rPr lang="en-US" sz="2800" b="1" spc="125"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Ministers</a:t>
            </a:r>
            <a:r>
              <a:rPr lang="en-US" sz="2800" b="1" spc="275"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(CEM)</a:t>
            </a:r>
            <a:r>
              <a:rPr lang="en-US" sz="2800" b="1" spc="75"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decision</a:t>
            </a:r>
            <a:r>
              <a:rPr lang="en-US" sz="2800" b="1" spc="-35"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to</a:t>
            </a:r>
            <a:r>
              <a:rPr lang="en-US" sz="2800" b="1" spc="170"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make</a:t>
            </a:r>
            <a:r>
              <a:rPr lang="en-US" sz="2800" b="1" spc="175"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learner</a:t>
            </a:r>
            <a:r>
              <a:rPr lang="en-US" sz="2800" b="1" spc="265" dirty="0">
                <a:solidFill>
                  <a:srgbClr val="2B2D2F"/>
                </a:solidFill>
                <a:latin typeface="Arial" panose="020B0604020202020204" pitchFamily="34" charset="0"/>
                <a:ea typeface="Arial" panose="020B0604020202020204" pitchFamily="34" charset="0"/>
              </a:rPr>
              <a:t> </a:t>
            </a:r>
            <a:r>
              <a:rPr lang="en-US" sz="2800" b="1" dirty="0" smtClean="0">
                <a:solidFill>
                  <a:srgbClr val="2B2D2F"/>
                </a:solidFill>
                <a:latin typeface="Arial" panose="020B0604020202020204" pitchFamily="34" charset="0"/>
                <a:ea typeface="Arial" panose="020B0604020202020204" pitchFamily="34" charset="0"/>
              </a:rPr>
              <a:t>ID </a:t>
            </a:r>
            <a:r>
              <a:rPr lang="en-US" sz="2800" b="1" dirty="0">
                <a:solidFill>
                  <a:srgbClr val="2B2D2F"/>
                </a:solidFill>
                <a:latin typeface="Arial" panose="020B0604020202020204" pitchFamily="34" charset="0"/>
                <a:ea typeface="Arial" panose="020B0604020202020204" pitchFamily="34" charset="0"/>
              </a:rPr>
              <a:t>Numbers</a:t>
            </a:r>
            <a:r>
              <a:rPr lang="en-US" sz="2800" b="1" spc="185"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mandatory on</a:t>
            </a:r>
            <a:r>
              <a:rPr lang="en-US" sz="2800" b="1" spc="60"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all</a:t>
            </a:r>
            <a:r>
              <a:rPr lang="en-US" sz="2800" b="1" spc="50"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Computerized </a:t>
            </a:r>
            <a:r>
              <a:rPr lang="en-US" sz="2800" b="1" spc="30"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School</a:t>
            </a:r>
            <a:r>
              <a:rPr lang="en-US" sz="2800" b="1" spc="-110" dirty="0">
                <a:solidFill>
                  <a:srgbClr val="2B2D2F"/>
                </a:solidFill>
                <a:latin typeface="Arial" panose="020B0604020202020204" pitchFamily="34" charset="0"/>
                <a:ea typeface="Arial" panose="020B0604020202020204" pitchFamily="34" charset="0"/>
              </a:rPr>
              <a:t> </a:t>
            </a:r>
            <a:r>
              <a:rPr lang="en-US" sz="2800" b="1" dirty="0">
                <a:solidFill>
                  <a:srgbClr val="2B2D2F"/>
                </a:solidFill>
                <a:latin typeface="Arial" panose="020B0604020202020204" pitchFamily="34" charset="0"/>
                <a:ea typeface="Arial" panose="020B0604020202020204" pitchFamily="34" charset="0"/>
              </a:rPr>
              <a:t>Administration </a:t>
            </a:r>
            <a:r>
              <a:rPr lang="en-US" sz="2800" b="1" dirty="0" smtClean="0"/>
              <a:t>Management </a:t>
            </a:r>
            <a:r>
              <a:rPr lang="en-US" sz="2800" b="1" dirty="0" smtClean="0">
                <a:solidFill>
                  <a:srgbClr val="2B2D2F"/>
                </a:solidFill>
                <a:latin typeface="Arial" panose="020B0604020202020204" pitchFamily="34" charset="0"/>
                <a:ea typeface="Arial" panose="020B0604020202020204" pitchFamily="34" charset="0"/>
              </a:rPr>
              <a:t>Systems:</a:t>
            </a:r>
            <a:endParaRPr lang="en-ZA" sz="2800" dirty="0">
              <a:latin typeface="Times New Roman" panose="02020603050405020304" pitchFamily="18" charset="0"/>
              <a:ea typeface="Times New Roman" panose="02020603050405020304" pitchFamily="18" charset="0"/>
            </a:endParaRPr>
          </a:p>
        </p:txBody>
      </p:sp>
      <p:sp>
        <p:nvSpPr>
          <p:cNvPr id="4" name="Rectangle 3"/>
          <p:cNvSpPr/>
          <p:nvPr/>
        </p:nvSpPr>
        <p:spPr>
          <a:xfrm>
            <a:off x="342899" y="1857678"/>
            <a:ext cx="11534775" cy="4883388"/>
          </a:xfrm>
          <a:prstGeom prst="rect">
            <a:avLst/>
          </a:prstGeom>
        </p:spPr>
        <p:txBody>
          <a:bodyPr wrap="square">
            <a:spAutoFit/>
          </a:bodyPr>
          <a:lstStyle/>
          <a:p>
            <a:pPr marL="15875" algn="ctr"/>
            <a:r>
              <a:rPr lang="en-US" sz="2400" b="1" dirty="0">
                <a:solidFill>
                  <a:srgbClr val="FF0000"/>
                </a:solidFill>
                <a:latin typeface="Arial" panose="020B0604020202020204" pitchFamily="34" charset="0"/>
                <a:cs typeface="Arial" panose="020B0604020202020204" pitchFamily="34" charset="0"/>
              </a:rPr>
              <a:t>Learner ID numbers</a:t>
            </a:r>
            <a:r>
              <a:rPr lang="en-US" sz="2400" b="1" dirty="0" smtClean="0">
                <a:solidFill>
                  <a:srgbClr val="FF0000"/>
                </a:solidFill>
                <a:latin typeface="Arial" panose="020B0604020202020204" pitchFamily="34" charset="0"/>
                <a:cs typeface="Arial" panose="020B0604020202020204" pitchFamily="34" charset="0"/>
              </a:rPr>
              <a:t>:</a:t>
            </a:r>
          </a:p>
          <a:p>
            <a:pPr marL="15875"/>
            <a:endParaRPr lang="en-ZA" sz="2400" dirty="0">
              <a:latin typeface="Arial" panose="020B0604020202020204" pitchFamily="34" charset="0"/>
              <a:cs typeface="Arial" panose="020B0604020202020204" pitchFamily="34" charset="0"/>
            </a:endParaRPr>
          </a:p>
          <a:p>
            <a:pPr marL="15875">
              <a:spcAft>
                <a:spcPts val="0"/>
              </a:spcAft>
            </a:pP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The</a:t>
            </a:r>
            <a:r>
              <a:rPr lang="en-US" sz="2000" spc="180" dirty="0" smtClean="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Council</a:t>
            </a:r>
            <a:r>
              <a:rPr lang="en-US" sz="2000" spc="15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of </a:t>
            </a:r>
            <a:r>
              <a:rPr lang="en-US" sz="2000" spc="3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Education</a:t>
            </a:r>
            <a:r>
              <a:rPr lang="en-US" sz="2000" spc="19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Ministers </a:t>
            </a:r>
            <a:r>
              <a:rPr lang="en-US" sz="2000" spc="10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(CEM)</a:t>
            </a:r>
            <a:r>
              <a:rPr lang="en-US" sz="2000" spc="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approved </a:t>
            </a: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in</a:t>
            </a:r>
            <a:r>
              <a:rPr lang="en-US" sz="2000" spc="265" dirty="0" smtClean="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November </a:t>
            </a: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2012</a:t>
            </a:r>
            <a:r>
              <a:rPr lang="en-US" sz="2000" spc="140" dirty="0" smtClean="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that </a:t>
            </a:r>
            <a:r>
              <a:rPr lang="en-US" sz="2000" dirty="0" smtClean="0">
                <a:solidFill>
                  <a:srgbClr val="FF0000"/>
                </a:solidFill>
                <a:latin typeface="Arial" panose="020B0604020202020204" pitchFamily="34" charset="0"/>
                <a:ea typeface="Arial" panose="020B0604020202020204" pitchFamily="34" charset="0"/>
                <a:cs typeface="Arial" panose="020B0604020202020204" pitchFamily="34" charset="0"/>
              </a:rPr>
              <a:t>learner </a:t>
            </a:r>
            <a:r>
              <a:rPr lang="en-US" sz="2000" spc="30"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ea typeface="Arial" panose="020B0604020202020204" pitchFamily="34" charset="0"/>
                <a:cs typeface="Arial" panose="020B0604020202020204" pitchFamily="34" charset="0"/>
              </a:rPr>
              <a:t>ID</a:t>
            </a:r>
            <a:r>
              <a:rPr lang="en-ZA" sz="2000"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000" dirty="0" smtClean="0">
                <a:solidFill>
                  <a:srgbClr val="FF0000"/>
                </a:solidFill>
                <a:latin typeface="Arial" panose="020B0604020202020204" pitchFamily="34" charset="0"/>
                <a:ea typeface="Arial" panose="020B0604020202020204" pitchFamily="34" charset="0"/>
                <a:cs typeface="Arial" panose="020B0604020202020204" pitchFamily="34" charset="0"/>
              </a:rPr>
              <a:t>numbers</a:t>
            </a:r>
            <a:r>
              <a:rPr lang="en-US" sz="2000" spc="130"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is</a:t>
            </a:r>
            <a:r>
              <a:rPr lang="en-US" sz="2000" spc="-1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made</a:t>
            </a:r>
            <a:r>
              <a:rPr lang="en-US" sz="2000" spc="5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ea typeface="Arial" panose="020B0604020202020204" pitchFamily="34" charset="0"/>
                <a:cs typeface="Arial" panose="020B0604020202020204" pitchFamily="34" charset="0"/>
              </a:rPr>
              <a:t>mandatory</a:t>
            </a:r>
            <a:r>
              <a:rPr lang="en-US" sz="2000" spc="20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on</a:t>
            </a:r>
            <a:r>
              <a:rPr lang="en-US" sz="2000" spc="5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the</a:t>
            </a:r>
            <a:r>
              <a:rPr lang="en-US" sz="2000" spc="20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Learner</a:t>
            </a:r>
            <a:r>
              <a:rPr lang="en-US" sz="2000" spc="2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Unit</a:t>
            </a:r>
            <a:r>
              <a:rPr lang="en-US" sz="2000" spc="13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Record</a:t>
            </a:r>
            <a:r>
              <a:rPr lang="en-US" sz="2000" spc="-2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Information </a:t>
            </a:r>
            <a:r>
              <a:rPr lang="en-US" sz="2000" spc="3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and Tracking</a:t>
            </a:r>
            <a:r>
              <a:rPr lang="en-US" sz="2000" spc="-3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System</a:t>
            </a:r>
            <a:r>
              <a:rPr lang="en-ZA" sz="2000" dirty="0" smtClean="0">
                <a:latin typeface="Arial" panose="020B0604020202020204" pitchFamily="34" charset="0"/>
                <a:ea typeface="Arial" panose="020B0604020202020204" pitchFamily="34" charset="0"/>
                <a:cs typeface="Arial" panose="020B0604020202020204" pitchFamily="34" charset="0"/>
              </a:rPr>
              <a:t> </a:t>
            </a: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a:t>
            </a:r>
            <a:r>
              <a:rPr lang="en-US" sz="2000" dirty="0" smtClean="0">
                <a:solidFill>
                  <a:srgbClr val="FF0000"/>
                </a:solidFill>
                <a:latin typeface="Arial" panose="020B0604020202020204" pitchFamily="34" charset="0"/>
                <a:ea typeface="Arial" panose="020B0604020202020204" pitchFamily="34" charset="0"/>
                <a:cs typeface="Arial" panose="020B0604020202020204" pitchFamily="34" charset="0"/>
              </a:rPr>
              <a:t>LURITS</a:t>
            </a: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a:t>
            </a:r>
            <a:r>
              <a:rPr lang="en-US" sz="2000" spc="-250" dirty="0" smtClean="0">
                <a:solidFill>
                  <a:srgbClr val="2B2D2F"/>
                </a:solidFill>
                <a:latin typeface="Arial" panose="020B0604020202020204" pitchFamily="34" charset="0"/>
                <a:ea typeface="Arial" panose="020B0604020202020204" pitchFamily="34" charset="0"/>
                <a:cs typeface="Arial" panose="020B0604020202020204" pitchFamily="34" charset="0"/>
              </a:rPr>
              <a:t>,  </a:t>
            </a:r>
          </a:p>
          <a:p>
            <a:pPr marL="15875">
              <a:spcAft>
                <a:spcPts val="0"/>
              </a:spcAft>
            </a:pPr>
            <a:r>
              <a:rPr lang="en-US" sz="2000" dirty="0" smtClean="0">
                <a:solidFill>
                  <a:srgbClr val="FF0000"/>
                </a:solidFill>
                <a:latin typeface="Arial" panose="020B0604020202020204" pitchFamily="34" charset="0"/>
                <a:ea typeface="Arial" panose="020B0604020202020204" pitchFamily="34" charset="0"/>
                <a:cs typeface="Arial" panose="020B0604020202020204" pitchFamily="34" charset="0"/>
              </a:rPr>
              <a:t>SA-SAM</a:t>
            </a:r>
            <a:r>
              <a:rPr lang="en-US" sz="2000" spc="-150" dirty="0" smtClean="0">
                <a:solidFill>
                  <a:srgbClr val="FF0000"/>
                </a:solidFill>
                <a:latin typeface="Arial" panose="020B0604020202020204" pitchFamily="34" charset="0"/>
                <a:ea typeface="Arial" panose="020B0604020202020204" pitchFamily="34" charset="0"/>
                <a:cs typeface="Arial" panose="020B0604020202020204" pitchFamily="34" charset="0"/>
              </a:rPr>
              <a:t>S</a:t>
            </a:r>
            <a:r>
              <a:rPr lang="en-US" sz="2000" spc="-150" dirty="0" smtClean="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and LURIT</a:t>
            </a:r>
            <a:r>
              <a:rPr lang="en-US" sz="2000" spc="-290" dirty="0" smtClean="0">
                <a:solidFill>
                  <a:srgbClr val="2B2D2F"/>
                </a:solidFill>
                <a:latin typeface="Arial" panose="020B0604020202020204" pitchFamily="34" charset="0"/>
                <a:ea typeface="Arial" panose="020B0604020202020204" pitchFamily="34" charset="0"/>
                <a:cs typeface="Arial" panose="020B0604020202020204" pitchFamily="34" charset="0"/>
              </a:rPr>
              <a:t>S   </a:t>
            </a: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Accredited</a:t>
            </a:r>
            <a:r>
              <a:rPr lang="en-US" sz="2000" spc="85" dirty="0" smtClean="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Software</a:t>
            </a:r>
            <a:r>
              <a:rPr lang="en-US" sz="2000" spc="5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Systems</a:t>
            </a:r>
            <a:r>
              <a:rPr lang="en-US" sz="2000" spc="-17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a:t>
            </a:r>
            <a:r>
              <a:rPr lang="en-US" sz="2000" dirty="0">
                <a:solidFill>
                  <a:srgbClr val="FF0000"/>
                </a:solidFill>
                <a:latin typeface="Arial" panose="020B0604020202020204" pitchFamily="34" charset="0"/>
                <a:ea typeface="Arial" panose="020B0604020202020204" pitchFamily="34" charset="0"/>
                <a:cs typeface="Arial" panose="020B0604020202020204" pitchFamily="34" charset="0"/>
              </a:rPr>
              <a:t>LASS</a:t>
            </a: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a:t>
            </a:r>
          </a:p>
          <a:p>
            <a:pPr marL="15875">
              <a:spcAft>
                <a:spcPts val="0"/>
              </a:spcAft>
            </a:pPr>
            <a:endParaRPr lang="en-ZA" sz="2000" dirty="0">
              <a:latin typeface="Arial" panose="020B0604020202020204" pitchFamily="34" charset="0"/>
              <a:ea typeface="Times New Roman" panose="02020603050405020304" pitchFamily="18" charset="0"/>
              <a:cs typeface="Arial" panose="020B0604020202020204" pitchFamily="34" charset="0"/>
            </a:endParaRPr>
          </a:p>
          <a:p>
            <a:pPr marL="24765" marR="18415" indent="-6350">
              <a:spcBef>
                <a:spcPts val="170"/>
              </a:spcBef>
              <a:spcAft>
                <a:spcPts val="0"/>
              </a:spcAft>
            </a:pP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The</a:t>
            </a:r>
            <a:r>
              <a:rPr lang="en-US" sz="2000" spc="-3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ea typeface="Arial" panose="020B0604020202020204" pitchFamily="34" charset="0"/>
                <a:cs typeface="Arial" panose="020B0604020202020204" pitchFamily="34" charset="0"/>
              </a:rPr>
              <a:t>mandatory</a:t>
            </a:r>
            <a:r>
              <a:rPr lang="en-US" sz="2000" spc="18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ea typeface="Arial" panose="020B0604020202020204" pitchFamily="34" charset="0"/>
                <a:cs typeface="Arial" panose="020B0604020202020204" pitchFamily="34" charset="0"/>
              </a:rPr>
              <a:t>ID</a:t>
            </a:r>
            <a:r>
              <a:rPr lang="en-US" sz="2000" spc="-75"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ea typeface="Arial" panose="020B0604020202020204" pitchFamily="34" charset="0"/>
                <a:cs typeface="Arial" panose="020B0604020202020204" pitchFamily="34" charset="0"/>
              </a:rPr>
              <a:t>number</a:t>
            </a:r>
            <a:r>
              <a:rPr lang="en-US" sz="2000" spc="5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will</a:t>
            </a:r>
            <a:r>
              <a:rPr lang="en-US" sz="2000" spc="15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assist</a:t>
            </a:r>
            <a:r>
              <a:rPr lang="en-US" sz="2000" spc="-17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school</a:t>
            </a:r>
            <a:r>
              <a:rPr lang="en-US" sz="2000" spc="2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principals</a:t>
            </a:r>
            <a:r>
              <a:rPr lang="en-US" sz="2000" spc="-3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to</a:t>
            </a:r>
            <a:r>
              <a:rPr lang="en-US" sz="2000" spc="11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enforce</a:t>
            </a:r>
            <a:r>
              <a:rPr lang="en-US" sz="2000" spc="3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the</a:t>
            </a:r>
            <a:r>
              <a:rPr lang="en-US" sz="2000" spc="13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relevant</a:t>
            </a:r>
            <a:r>
              <a:rPr lang="en-US" sz="2000" spc="7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section</a:t>
            </a:r>
            <a:r>
              <a:rPr lang="en-US" sz="2000" spc="3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of</a:t>
            </a:r>
            <a:r>
              <a:rPr lang="en-US" sz="2000" spc="1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the admission </a:t>
            </a:r>
            <a:r>
              <a:rPr lang="en-US" sz="2000" spc="1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policy</a:t>
            </a:r>
            <a:r>
              <a:rPr lang="en-US" sz="2000" spc="26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whereby </a:t>
            </a:r>
            <a:r>
              <a:rPr lang="en-US" sz="2000" spc="10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the </a:t>
            </a:r>
            <a:r>
              <a:rPr lang="en-US" sz="2000" spc="14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parent </a:t>
            </a:r>
            <a:r>
              <a:rPr lang="en-US" sz="2000" spc="9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must </a:t>
            </a:r>
            <a:r>
              <a:rPr lang="en-US" sz="2000" spc="8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present  an</a:t>
            </a:r>
            <a:r>
              <a:rPr lang="en-US" sz="2000" spc="24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ea typeface="Arial" panose="020B0604020202020204" pitchFamily="34" charset="0"/>
                <a:cs typeface="Arial" panose="020B0604020202020204" pitchFamily="34" charset="0"/>
              </a:rPr>
              <a:t>official </a:t>
            </a:r>
            <a:r>
              <a:rPr lang="en-US" sz="2000" dirty="0" smtClean="0">
                <a:solidFill>
                  <a:srgbClr val="FF0000"/>
                </a:solidFill>
                <a:latin typeface="Arial" panose="020B0604020202020204" pitchFamily="34" charset="0"/>
                <a:ea typeface="Arial" panose="020B0604020202020204" pitchFamily="34" charset="0"/>
                <a:cs typeface="Arial" panose="020B0604020202020204" pitchFamily="34" charset="0"/>
              </a:rPr>
              <a:t>birth certificate </a:t>
            </a:r>
            <a:r>
              <a:rPr lang="en-US" sz="2000" spc="180"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of </a:t>
            </a:r>
            <a:r>
              <a:rPr lang="en-US" sz="2000" spc="3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the learner</a:t>
            </a:r>
            <a:r>
              <a:rPr lang="en-US" sz="2000" spc="4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when</a:t>
            </a:r>
            <a:r>
              <a:rPr lang="en-US" sz="2000" spc="9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admitted</a:t>
            </a:r>
            <a:r>
              <a:rPr lang="en-US" sz="2000" spc="20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to</a:t>
            </a:r>
            <a:r>
              <a:rPr lang="en-US" sz="2000" spc="9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a</a:t>
            </a:r>
            <a:r>
              <a:rPr lang="en-US" sz="2000" spc="-6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school</a:t>
            </a:r>
            <a:r>
              <a:rPr lang="en-US" sz="2000" dirty="0" smtClean="0">
                <a:solidFill>
                  <a:srgbClr val="2B2D2F"/>
                </a:solidFill>
                <a:latin typeface="Arial" panose="020B0604020202020204" pitchFamily="34" charset="0"/>
                <a:ea typeface="Arial" panose="020B0604020202020204" pitchFamily="34" charset="0"/>
                <a:cs typeface="Arial" panose="020B0604020202020204" pitchFamily="34" charset="0"/>
              </a:rPr>
              <a:t>.</a:t>
            </a:r>
          </a:p>
          <a:p>
            <a:pPr marL="24765" marR="18415" indent="-6350">
              <a:spcBef>
                <a:spcPts val="170"/>
              </a:spcBef>
              <a:spcAft>
                <a:spcPts val="0"/>
              </a:spcAft>
            </a:pPr>
            <a:endParaRPr lang="en-ZA" sz="2000" dirty="0">
              <a:latin typeface="Arial" panose="020B0604020202020204" pitchFamily="34" charset="0"/>
              <a:ea typeface="Times New Roman" panose="02020603050405020304" pitchFamily="18" charset="0"/>
              <a:cs typeface="Arial" panose="020B0604020202020204" pitchFamily="34" charset="0"/>
            </a:endParaRPr>
          </a:p>
          <a:p>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Section</a:t>
            </a:r>
            <a:r>
              <a:rPr lang="en-US" sz="2000" spc="-1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15</a:t>
            </a:r>
            <a:r>
              <a:rPr lang="en-US" sz="2000" spc="-7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of</a:t>
            </a:r>
            <a:r>
              <a:rPr lang="en-US" sz="2000" spc="4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the</a:t>
            </a:r>
            <a:r>
              <a:rPr lang="en-US" sz="2000" spc="6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Admission</a:t>
            </a:r>
            <a:r>
              <a:rPr lang="en-US" sz="2000" spc="3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Policy</a:t>
            </a:r>
            <a:r>
              <a:rPr lang="en-US" sz="2000" spc="-6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in</a:t>
            </a:r>
            <a:r>
              <a:rPr lang="en-US" sz="2000" spc="-7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the</a:t>
            </a:r>
            <a:r>
              <a:rPr lang="en-US" sz="2000" spc="18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National</a:t>
            </a:r>
            <a:r>
              <a:rPr lang="en-US" sz="2000" spc="8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Education</a:t>
            </a:r>
            <a:r>
              <a:rPr lang="en-US" sz="2000" spc="-4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Policy</a:t>
            </a:r>
            <a:r>
              <a:rPr lang="en-US" sz="2000" spc="-135"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Act</a:t>
            </a:r>
            <a:r>
              <a:rPr lang="en-US" sz="2000" spc="3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of</a:t>
            </a:r>
            <a:r>
              <a:rPr lang="en-US" sz="2000" spc="9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1996</a:t>
            </a:r>
            <a:r>
              <a:rPr lang="en-US" sz="2000" spc="-80" dirty="0">
                <a:solidFill>
                  <a:srgbClr val="2B2D2F"/>
                </a:solidFill>
                <a:latin typeface="Arial" panose="020B0604020202020204" pitchFamily="34" charset="0"/>
                <a:ea typeface="Arial" panose="020B0604020202020204" pitchFamily="34" charset="0"/>
                <a:cs typeface="Arial" panose="020B0604020202020204" pitchFamily="34" charset="0"/>
              </a:rPr>
              <a:t> </a:t>
            </a:r>
            <a:r>
              <a:rPr lang="en-US" sz="2000" dirty="0">
                <a:solidFill>
                  <a:srgbClr val="2B2D2F"/>
                </a:solidFill>
                <a:latin typeface="Arial" panose="020B0604020202020204" pitchFamily="34" charset="0"/>
                <a:ea typeface="Arial" panose="020B0604020202020204" pitchFamily="34" charset="0"/>
                <a:cs typeface="Arial" panose="020B0604020202020204" pitchFamily="34" charset="0"/>
              </a:rPr>
              <a:t>states: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"When</a:t>
            </a:r>
            <a:r>
              <a:rPr lang="en-US" sz="2000" i="1" spc="19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a</a:t>
            </a:r>
            <a:r>
              <a:rPr lang="en-US" sz="2000" i="1" spc="8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parent </a:t>
            </a:r>
            <a:r>
              <a:rPr lang="en-US" sz="2000" i="1" spc="1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applies</a:t>
            </a:r>
            <a:r>
              <a:rPr lang="en-US" sz="2000" i="1" spc="-2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for </a:t>
            </a:r>
            <a:r>
              <a:rPr lang="en-US" sz="2000" i="1" spc="1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the</a:t>
            </a:r>
            <a:r>
              <a:rPr lang="en-US" sz="2000" i="1" spc="23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admission</a:t>
            </a:r>
            <a:r>
              <a:rPr lang="en-US" sz="2000" i="1" spc="18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of</a:t>
            </a:r>
            <a:r>
              <a:rPr lang="en-US" sz="2000" i="1" spc="19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a</a:t>
            </a:r>
            <a:r>
              <a:rPr lang="en-US" sz="2000" i="1" spc="13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learner</a:t>
            </a:r>
            <a:r>
              <a:rPr lang="en-US" sz="2000" i="1" spc="11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dirty="0">
                <a:solidFill>
                  <a:srgbClr val="2B2D2F"/>
                </a:solidFill>
                <a:latin typeface="Arial" panose="020B0604020202020204" pitchFamily="34" charset="0"/>
                <a:ea typeface="Times New Roman" panose="02020603050405020304" pitchFamily="18" charset="0"/>
                <a:cs typeface="Arial" panose="020B0604020202020204" pitchFamily="34" charset="0"/>
              </a:rPr>
              <a:t>to</a:t>
            </a:r>
            <a:r>
              <a:rPr lang="en-US" sz="2000" spc="19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an</a:t>
            </a:r>
            <a:r>
              <a:rPr lang="en-US" sz="2000" i="1" spc="17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ordinary</a:t>
            </a:r>
            <a:r>
              <a:rPr lang="en-US" sz="2000" i="1" spc="-2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public</a:t>
            </a:r>
            <a:r>
              <a:rPr lang="en-US" sz="2000" i="1" spc="7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school,</a:t>
            </a:r>
            <a:r>
              <a:rPr lang="en-US" sz="2000" i="1" spc="15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the parent</a:t>
            </a:r>
            <a:r>
              <a:rPr lang="en-US" sz="2000" i="1" spc="19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must</a:t>
            </a:r>
            <a:r>
              <a:rPr lang="en-US" sz="2000" i="1" spc="16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present</a:t>
            </a:r>
            <a:r>
              <a:rPr lang="en-US" sz="2000" i="1" spc="20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an</a:t>
            </a:r>
            <a:r>
              <a:rPr lang="en-US" sz="2000" i="1" spc="5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official</a:t>
            </a:r>
            <a:r>
              <a:rPr lang="en-US" sz="2000" i="1" spc="-8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birth</a:t>
            </a:r>
            <a:r>
              <a:rPr lang="en-US" sz="2000" i="1" spc="3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certificate</a:t>
            </a:r>
            <a:r>
              <a:rPr lang="en-US" sz="2000" i="1" spc="11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of</a:t>
            </a:r>
            <a:r>
              <a:rPr lang="en-US" sz="2000" i="1" spc="9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the</a:t>
            </a:r>
            <a:r>
              <a:rPr lang="en-US" sz="2000" i="1" spc="13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learner</a:t>
            </a:r>
            <a:r>
              <a:rPr lang="en-US" sz="2000" i="1" spc="1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dirty="0">
                <a:solidFill>
                  <a:srgbClr val="2B2D2F"/>
                </a:solidFill>
                <a:latin typeface="Arial" panose="020B0604020202020204" pitchFamily="34" charset="0"/>
                <a:ea typeface="Times New Roman" panose="02020603050405020304" pitchFamily="18" charset="0"/>
                <a:cs typeface="Arial" panose="020B0604020202020204" pitchFamily="34" charset="0"/>
              </a:rPr>
              <a:t>to</a:t>
            </a:r>
            <a:r>
              <a:rPr lang="en-US" sz="2000" spc="11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the</a:t>
            </a:r>
            <a:r>
              <a:rPr lang="en-US" sz="2000" i="1" spc="11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principal</a:t>
            </a:r>
            <a:r>
              <a:rPr lang="en-US" sz="2000" i="1" spc="-8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of</a:t>
            </a:r>
            <a:r>
              <a:rPr lang="en-US" sz="2000" i="1" spc="9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the</a:t>
            </a:r>
            <a:r>
              <a:rPr lang="en-US" sz="2000" i="1" spc="11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public school.</a:t>
            </a:r>
            <a:r>
              <a:rPr lang="en-US" sz="2000" i="1" spc="13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If</a:t>
            </a:r>
            <a:r>
              <a:rPr lang="en-US" sz="2000" i="1" spc="6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a</a:t>
            </a:r>
            <a:r>
              <a:rPr lang="en-US" sz="2000" i="1" spc="8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parent</a:t>
            </a:r>
            <a:r>
              <a:rPr lang="en-US" sz="2000" i="1" spc="26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is</a:t>
            </a:r>
            <a:r>
              <a:rPr lang="en-US" sz="2000" i="1" spc="7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unable</a:t>
            </a:r>
            <a:r>
              <a:rPr lang="en-US" sz="2000" i="1" spc="16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dirty="0">
                <a:solidFill>
                  <a:srgbClr val="2B2D2F"/>
                </a:solidFill>
                <a:latin typeface="Arial" panose="020B0604020202020204" pitchFamily="34" charset="0"/>
                <a:ea typeface="Times New Roman" panose="02020603050405020304" pitchFamily="18" charset="0"/>
                <a:cs typeface="Arial" panose="020B0604020202020204" pitchFamily="34" charset="0"/>
              </a:rPr>
              <a:t>to</a:t>
            </a:r>
            <a:r>
              <a:rPr lang="en-US" sz="2000" spc="14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submit </a:t>
            </a:r>
            <a:r>
              <a:rPr lang="en-US" sz="2000" i="1" spc="2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the</a:t>
            </a:r>
            <a:r>
              <a:rPr lang="en-US" sz="2000" i="1" spc="20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birth</a:t>
            </a:r>
            <a:r>
              <a:rPr lang="en-US" sz="2000" i="1" spc="10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certificate,</a:t>
            </a:r>
            <a:r>
              <a:rPr lang="en-US" sz="2000" i="1" spc="15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the</a:t>
            </a:r>
            <a:r>
              <a:rPr lang="en-US" sz="2000" i="1" spc="23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learner</a:t>
            </a:r>
            <a:r>
              <a:rPr lang="en-US" sz="2000" i="1" spc="6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may</a:t>
            </a:r>
            <a:r>
              <a:rPr lang="en-US" sz="2000" i="1" spc="220"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2B2D2F"/>
                </a:solidFill>
                <a:latin typeface="Arial" panose="020B0604020202020204" pitchFamily="34" charset="0"/>
                <a:ea typeface="Times New Roman" panose="02020603050405020304" pitchFamily="18" charset="0"/>
                <a:cs typeface="Arial" panose="020B0604020202020204" pitchFamily="34" charset="0"/>
              </a:rPr>
              <a:t>be</a:t>
            </a:r>
            <a:r>
              <a:rPr lang="en-US" sz="2000" i="1" spc="175" dirty="0">
                <a:solidFill>
                  <a:srgbClr val="2B2D2F"/>
                </a:solidFill>
                <a:latin typeface="Arial" panose="020B0604020202020204" pitchFamily="34" charset="0"/>
                <a:ea typeface="Times New Roman" panose="02020603050405020304" pitchFamily="18" charset="0"/>
                <a:cs typeface="Arial" panose="020B0604020202020204" pitchFamily="34" charset="0"/>
              </a:rPr>
              <a:t> </a:t>
            </a:r>
            <a:r>
              <a:rPr lang="en-US" sz="2000" i="1" dirty="0" smtClean="0">
                <a:solidFill>
                  <a:srgbClr val="2B2D2F"/>
                </a:solidFill>
                <a:latin typeface="Arial" panose="020B0604020202020204" pitchFamily="34" charset="0"/>
                <a:ea typeface="Times New Roman" panose="02020603050405020304" pitchFamily="18" charset="0"/>
                <a:cs typeface="Arial" panose="020B0604020202020204" pitchFamily="34" charset="0"/>
              </a:rPr>
              <a:t>admitted </a:t>
            </a:r>
            <a:r>
              <a:rPr lang="en-US" sz="2000" i="1" dirty="0">
                <a:latin typeface="Arial" panose="020B0604020202020204" pitchFamily="34" charset="0"/>
                <a:cs typeface="Arial" panose="020B0604020202020204" pitchFamily="34" charset="0"/>
              </a:rPr>
              <a:t>conditionally until a copy of the birth certificate is obtained from </a:t>
            </a:r>
            <a:r>
              <a:rPr lang="en-US" sz="2000" i="1" dirty="0" smtClean="0">
                <a:latin typeface="Arial" panose="020B0604020202020204" pitchFamily="34" charset="0"/>
                <a:cs typeface="Arial" panose="020B0604020202020204" pitchFamily="34" charset="0"/>
              </a:rPr>
              <a:t>the </a:t>
            </a:r>
            <a:r>
              <a:rPr lang="en-US" sz="2000" i="1" dirty="0">
                <a:latin typeface="Arial" panose="020B0604020202020204" pitchFamily="34" charset="0"/>
                <a:cs typeface="Arial" panose="020B0604020202020204" pitchFamily="34" charset="0"/>
              </a:rPr>
              <a:t>regional office of </a:t>
            </a:r>
            <a:r>
              <a:rPr lang="en-US" sz="2000" i="1" dirty="0" smtClean="0">
                <a:latin typeface="Arial" panose="020B0604020202020204" pitchFamily="34" charset="0"/>
                <a:cs typeface="Arial" panose="020B0604020202020204" pitchFamily="34" charset="0"/>
              </a:rPr>
              <a:t>the</a:t>
            </a:r>
            <a:r>
              <a:rPr lang="en-ZA" sz="2000" dirty="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Department </a:t>
            </a:r>
            <a:r>
              <a:rPr lang="en-US" sz="2000" i="1" dirty="0">
                <a:latin typeface="Arial" panose="020B0604020202020204" pitchFamily="34" charset="0"/>
                <a:cs typeface="Arial" panose="020B0604020202020204" pitchFamily="34" charset="0"/>
              </a:rPr>
              <a:t>of Home Affairs. </a:t>
            </a:r>
            <a:endParaRPr lang="en-ZA"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823712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400049" y="423103"/>
            <a:ext cx="12125325" cy="4871270"/>
          </a:xfrm>
          <a:prstGeom prst="rect">
            <a:avLst/>
          </a:prstGeom>
        </p:spPr>
        <p:txBody>
          <a:bodyPr wrap="square">
            <a:spAutoFit/>
          </a:bodyPr>
          <a:lstStyle/>
          <a:p>
            <a:r>
              <a:rPr lang="en-US" dirty="0">
                <a:solidFill>
                  <a:srgbClr val="26282A"/>
                </a:solidFill>
                <a:latin typeface="Arial" panose="020B0604020202020204" pitchFamily="34" charset="0"/>
                <a:ea typeface="Arial" panose="020B0604020202020204" pitchFamily="34" charset="0"/>
              </a:rPr>
              <a:t>Schools</a:t>
            </a:r>
            <a:r>
              <a:rPr lang="en-US" spc="-140"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must</a:t>
            </a:r>
            <a:r>
              <a:rPr lang="en-US" spc="30"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capture</a:t>
            </a:r>
            <a:r>
              <a:rPr lang="en-US" spc="35"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the</a:t>
            </a:r>
            <a:r>
              <a:rPr lang="en-US" spc="155"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learner's</a:t>
            </a:r>
            <a:r>
              <a:rPr lang="en-US" spc="70"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name/s,</a:t>
            </a:r>
            <a:r>
              <a:rPr lang="en-US" spc="30"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surname</a:t>
            </a:r>
            <a:r>
              <a:rPr lang="en-US" spc="-15"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and</a:t>
            </a:r>
            <a:r>
              <a:rPr lang="en-US" spc="45"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ID</a:t>
            </a:r>
            <a:r>
              <a:rPr lang="en-US" spc="-75"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number</a:t>
            </a:r>
            <a:r>
              <a:rPr lang="en-US" spc="75" dirty="0">
                <a:solidFill>
                  <a:srgbClr val="26282A"/>
                </a:solidFill>
                <a:latin typeface="Arial" panose="020B0604020202020204" pitchFamily="34" charset="0"/>
                <a:ea typeface="Arial" panose="020B0604020202020204" pitchFamily="34" charset="0"/>
              </a:rPr>
              <a:t> </a:t>
            </a:r>
            <a:r>
              <a:rPr lang="en-US" dirty="0">
                <a:solidFill>
                  <a:srgbClr val="FF0000"/>
                </a:solidFill>
                <a:latin typeface="Arial" panose="020B0604020202020204" pitchFamily="34" charset="0"/>
                <a:ea typeface="Arial" panose="020B0604020202020204" pitchFamily="34" charset="0"/>
              </a:rPr>
              <a:t>accurately</a:t>
            </a:r>
            <a:r>
              <a:rPr lang="en-US" spc="15"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as</a:t>
            </a:r>
            <a:r>
              <a:rPr lang="en-US" spc="-110" dirty="0">
                <a:solidFill>
                  <a:srgbClr val="26282A"/>
                </a:solidFill>
                <a:latin typeface="Arial" panose="020B0604020202020204" pitchFamily="34" charset="0"/>
                <a:ea typeface="Arial" panose="020B0604020202020204" pitchFamily="34" charset="0"/>
              </a:rPr>
              <a:t> </a:t>
            </a:r>
            <a:r>
              <a:rPr lang="en-US" dirty="0">
                <a:solidFill>
                  <a:srgbClr val="26282A"/>
                </a:solidFill>
                <a:latin typeface="Arial" panose="020B0604020202020204" pitchFamily="34" charset="0"/>
                <a:ea typeface="Arial" panose="020B0604020202020204" pitchFamily="34" charset="0"/>
              </a:rPr>
              <a:t>it</a:t>
            </a:r>
            <a:r>
              <a:rPr lang="en-US" spc="85" dirty="0">
                <a:solidFill>
                  <a:srgbClr val="26282A"/>
                </a:solidFill>
                <a:latin typeface="Arial" panose="020B0604020202020204" pitchFamily="34" charset="0"/>
                <a:ea typeface="Arial" panose="020B0604020202020204" pitchFamily="34" charset="0"/>
              </a:rPr>
              <a:t> </a:t>
            </a:r>
            <a:r>
              <a:rPr lang="en-US" dirty="0" smtClean="0">
                <a:solidFill>
                  <a:srgbClr val="26282A"/>
                </a:solidFill>
                <a:latin typeface="Arial" panose="020B0604020202020204" pitchFamily="34" charset="0"/>
                <a:ea typeface="Arial" panose="020B0604020202020204" pitchFamily="34" charset="0"/>
              </a:rPr>
              <a:t>appear </a:t>
            </a:r>
            <a:r>
              <a:rPr lang="en-US" dirty="0"/>
              <a:t>on  the   birth   </a:t>
            </a:r>
            <a:r>
              <a:rPr lang="en-US" dirty="0" smtClean="0"/>
              <a:t>certificate/study </a:t>
            </a:r>
            <a:r>
              <a:rPr lang="en-US" dirty="0"/>
              <a:t>permit   in  the   school's  computerized   </a:t>
            </a:r>
            <a:r>
              <a:rPr lang="en-US" dirty="0" smtClean="0"/>
              <a:t>administration</a:t>
            </a:r>
            <a:r>
              <a:rPr lang="en-ZA" dirty="0"/>
              <a:t> </a:t>
            </a:r>
            <a:r>
              <a:rPr lang="en-US" dirty="0" smtClean="0"/>
              <a:t>management </a:t>
            </a:r>
            <a:r>
              <a:rPr lang="en-US" dirty="0"/>
              <a:t>system</a:t>
            </a:r>
            <a:r>
              <a:rPr lang="en-US" dirty="0" smtClean="0"/>
              <a:t>:</a:t>
            </a:r>
          </a:p>
          <a:p>
            <a:r>
              <a:rPr lang="en-US" dirty="0"/>
              <a:t>Only text and no number or special characters (unless it forms part of the official name and surname, e.g. e or 6) is allowed in the </a:t>
            </a:r>
            <a:r>
              <a:rPr lang="en-US" i="1" dirty="0"/>
              <a:t>name and surname fields.</a:t>
            </a:r>
            <a:endParaRPr lang="en-ZA" dirty="0"/>
          </a:p>
          <a:p>
            <a:r>
              <a:rPr lang="en-US" dirty="0">
                <a:solidFill>
                  <a:srgbClr val="FF0000"/>
                </a:solidFill>
              </a:rPr>
              <a:t>Examples</a:t>
            </a:r>
            <a:r>
              <a:rPr lang="en-US" dirty="0"/>
              <a:t> like Peter/John, Sarah-2006, and </a:t>
            </a:r>
            <a:r>
              <a:rPr lang="en-US" dirty="0" err="1"/>
              <a:t>Boni</a:t>
            </a:r>
            <a:r>
              <a:rPr lang="en-US" dirty="0"/>
              <a:t>. Michael, etc. added to the names or surnames, will be rejected by the computerized systems.</a:t>
            </a:r>
            <a:endParaRPr lang="en-ZA" dirty="0"/>
          </a:p>
          <a:p>
            <a:r>
              <a:rPr lang="en-US" dirty="0"/>
              <a:t>Compliance to  the  above will  ensure that  learner  data submitted  to  </a:t>
            </a:r>
            <a:r>
              <a:rPr lang="en-US" dirty="0" smtClean="0"/>
              <a:t>LURITS is </a:t>
            </a:r>
            <a:r>
              <a:rPr lang="en-US" dirty="0"/>
              <a:t>complete and accurate.</a:t>
            </a:r>
            <a:endParaRPr lang="en-ZA" dirty="0"/>
          </a:p>
          <a:p>
            <a:r>
              <a:rPr lang="en-US" dirty="0"/>
              <a:t>Information  on learners </a:t>
            </a:r>
            <a:r>
              <a:rPr lang="en-US" dirty="0">
                <a:solidFill>
                  <a:srgbClr val="FF0000"/>
                </a:solidFill>
              </a:rPr>
              <a:t>without</a:t>
            </a:r>
            <a:r>
              <a:rPr lang="en-US" dirty="0"/>
              <a:t>  </a:t>
            </a:r>
            <a:r>
              <a:rPr lang="en-US" dirty="0" smtClean="0"/>
              <a:t>birth certificates/study permits </a:t>
            </a:r>
            <a:r>
              <a:rPr lang="en-US" dirty="0" smtClean="0">
                <a:solidFill>
                  <a:srgbClr val="FF0000"/>
                </a:solidFill>
              </a:rPr>
              <a:t>must </a:t>
            </a:r>
            <a:r>
              <a:rPr lang="en-US" dirty="0">
                <a:solidFill>
                  <a:srgbClr val="FF0000"/>
                </a:solidFill>
              </a:rPr>
              <a:t>also be </a:t>
            </a:r>
            <a:r>
              <a:rPr lang="en-US" dirty="0" smtClean="0">
                <a:solidFill>
                  <a:srgbClr val="FF0000"/>
                </a:solidFill>
              </a:rPr>
              <a:t>captured</a:t>
            </a:r>
            <a:r>
              <a:rPr lang="en-US" dirty="0" smtClean="0"/>
              <a:t>,</a:t>
            </a:r>
            <a:r>
              <a:rPr lang="en-ZA" dirty="0"/>
              <a:t> </a:t>
            </a:r>
            <a:r>
              <a:rPr lang="en-US" dirty="0" smtClean="0"/>
              <a:t>indicating </a:t>
            </a:r>
            <a:r>
              <a:rPr lang="en-US" dirty="0"/>
              <a:t>that the relevant documentation  has been applied for to enable these learners also to be updated to LURITS. </a:t>
            </a:r>
            <a:endParaRPr lang="en-US" dirty="0" smtClean="0"/>
          </a:p>
          <a:p>
            <a:r>
              <a:rPr lang="en-US" dirty="0" smtClean="0"/>
              <a:t>When </a:t>
            </a:r>
            <a:r>
              <a:rPr lang="en-US" dirty="0"/>
              <a:t>the birth certificates/study  permits are received the learner's data must be </a:t>
            </a:r>
            <a:r>
              <a:rPr lang="en-US" dirty="0">
                <a:solidFill>
                  <a:srgbClr val="FF0000"/>
                </a:solidFill>
              </a:rPr>
              <a:t>updated immediately </a:t>
            </a:r>
            <a:r>
              <a:rPr lang="en-US" dirty="0"/>
              <a:t>on the school's computerized system.</a:t>
            </a:r>
            <a:endParaRPr lang="en-ZA" dirty="0"/>
          </a:p>
          <a:p>
            <a:r>
              <a:rPr lang="en-US" dirty="0"/>
              <a:t>All enquiries with  regard to the capturing of learner ID number on Computerized </a:t>
            </a:r>
            <a:r>
              <a:rPr lang="en-US" dirty="0" smtClean="0"/>
              <a:t>School</a:t>
            </a:r>
            <a:r>
              <a:rPr lang="en-ZA" dirty="0"/>
              <a:t> </a:t>
            </a:r>
            <a:r>
              <a:rPr lang="en-US" dirty="0" smtClean="0"/>
              <a:t>Administration  </a:t>
            </a:r>
            <a:r>
              <a:rPr lang="en-US" dirty="0"/>
              <a:t>systems must be directed to the </a:t>
            </a:r>
            <a:r>
              <a:rPr lang="en-US" dirty="0" smtClean="0"/>
              <a:t>EMIS Section </a:t>
            </a:r>
            <a:r>
              <a:rPr lang="en-US" dirty="0"/>
              <a:t>at Provincial Head Office.</a:t>
            </a:r>
            <a:endParaRPr lang="en-ZA" dirty="0"/>
          </a:p>
          <a:p>
            <a:r>
              <a:rPr lang="en-US" dirty="0"/>
              <a:t>The responsibility to finalize the </a:t>
            </a:r>
            <a:r>
              <a:rPr lang="en-US" i="1" dirty="0"/>
              <a:t>conditional admission </a:t>
            </a:r>
            <a:r>
              <a:rPr lang="en-US" dirty="0"/>
              <a:t>does not solely lie with the </a:t>
            </a:r>
            <a:r>
              <a:rPr lang="en-US" dirty="0">
                <a:solidFill>
                  <a:srgbClr val="FF0000"/>
                </a:solidFill>
              </a:rPr>
              <a:t>parents </a:t>
            </a:r>
            <a:r>
              <a:rPr lang="en-US" dirty="0"/>
              <a:t>of the learner, but also with the </a:t>
            </a:r>
            <a:r>
              <a:rPr lang="en-US" dirty="0">
                <a:solidFill>
                  <a:srgbClr val="FF0000"/>
                </a:solidFill>
              </a:rPr>
              <a:t>Principal </a:t>
            </a:r>
            <a:r>
              <a:rPr lang="en-US" dirty="0"/>
              <a:t>of the school that the learner is enrolled in.</a:t>
            </a:r>
            <a:endParaRPr lang="en-ZA" dirty="0"/>
          </a:p>
          <a:p>
            <a:endParaRPr lang="en-ZA" dirty="0"/>
          </a:p>
          <a:p>
            <a:pPr marL="12700" marR="5080" indent="8890">
              <a:lnSpc>
                <a:spcPct val="116000"/>
              </a:lnSpc>
              <a:spcBef>
                <a:spcPts val="195"/>
              </a:spcBef>
              <a:spcAft>
                <a:spcPts val="0"/>
              </a:spcAft>
            </a:pPr>
            <a:endParaRPr lang="en-ZA"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82533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228600" y="543640"/>
            <a:ext cx="11763376" cy="5940088"/>
          </a:xfrm>
          <a:prstGeom prst="rect">
            <a:avLst/>
          </a:prstGeom>
        </p:spPr>
        <p:txBody>
          <a:bodyPr wrap="square">
            <a:spAutoFit/>
          </a:bodyPr>
          <a:lstStyle/>
          <a:p>
            <a:pPr marL="19050" algn="ctr">
              <a:lnSpc>
                <a:spcPts val="1200"/>
              </a:lnSpc>
              <a:spcAft>
                <a:spcPts val="0"/>
              </a:spcAft>
            </a:pPr>
            <a:r>
              <a:rPr lang="en-US" sz="3600" dirty="0" smtClean="0">
                <a:solidFill>
                  <a:srgbClr val="26282A"/>
                </a:solidFill>
                <a:latin typeface="Arial" panose="020B0604020202020204" pitchFamily="34" charset="0"/>
                <a:ea typeface="Arial" panose="020B0604020202020204" pitchFamily="34" charset="0"/>
              </a:rPr>
              <a:t>Principal's</a:t>
            </a:r>
            <a:r>
              <a:rPr lang="en-US" sz="3600" spc="140" dirty="0" smtClean="0">
                <a:solidFill>
                  <a:srgbClr val="26282A"/>
                </a:solidFill>
                <a:latin typeface="Arial" panose="020B0604020202020204" pitchFamily="34" charset="0"/>
                <a:ea typeface="Arial" panose="020B0604020202020204" pitchFamily="34" charset="0"/>
              </a:rPr>
              <a:t> </a:t>
            </a:r>
            <a:r>
              <a:rPr lang="en-US" sz="3600" dirty="0">
                <a:solidFill>
                  <a:srgbClr val="26282A"/>
                </a:solidFill>
                <a:latin typeface="Arial" panose="020B0604020202020204" pitchFamily="34" charset="0"/>
                <a:ea typeface="Arial" panose="020B0604020202020204" pitchFamily="34" charset="0"/>
              </a:rPr>
              <a:t>Intervention </a:t>
            </a:r>
            <a:r>
              <a:rPr lang="en-US" sz="3600" spc="145" dirty="0">
                <a:solidFill>
                  <a:srgbClr val="26282A"/>
                </a:solidFill>
                <a:latin typeface="Arial" panose="020B0604020202020204" pitchFamily="34" charset="0"/>
                <a:ea typeface="Arial" panose="020B0604020202020204" pitchFamily="34" charset="0"/>
              </a:rPr>
              <a:t> </a:t>
            </a:r>
            <a:r>
              <a:rPr lang="en-US" sz="3600" dirty="0" smtClean="0">
                <a:solidFill>
                  <a:srgbClr val="26282A"/>
                </a:solidFill>
                <a:latin typeface="Times New Roman" panose="02020603050405020304" pitchFamily="18" charset="0"/>
                <a:ea typeface="Times New Roman" panose="02020603050405020304" pitchFamily="18" charset="0"/>
              </a:rPr>
              <a:t>Steps</a:t>
            </a:r>
          </a:p>
          <a:p>
            <a:pPr marL="19050">
              <a:lnSpc>
                <a:spcPts val="1200"/>
              </a:lnSpc>
              <a:spcAft>
                <a:spcPts val="0"/>
              </a:spcAft>
            </a:pPr>
            <a:endParaRPr lang="en-US" sz="2400" dirty="0">
              <a:solidFill>
                <a:srgbClr val="26282A"/>
              </a:solidFill>
              <a:effectLst/>
              <a:latin typeface="Times New Roman" panose="02020603050405020304" pitchFamily="18" charset="0"/>
              <a:ea typeface="Times New Roman" panose="02020603050405020304" pitchFamily="18" charset="0"/>
            </a:endParaRPr>
          </a:p>
          <a:p>
            <a:r>
              <a:rPr lang="en-US" b="1" dirty="0"/>
              <a:t>Step 1: </a:t>
            </a:r>
            <a:endParaRPr lang="en-US" b="1" dirty="0" smtClean="0"/>
          </a:p>
          <a:p>
            <a:r>
              <a:rPr lang="en-US" dirty="0" smtClean="0"/>
              <a:t>Contact </a:t>
            </a:r>
            <a:r>
              <a:rPr lang="en-US" dirty="0"/>
              <a:t>the Department of Home Affairs: Provincial Manager's Office alerting them </a:t>
            </a:r>
            <a:r>
              <a:rPr lang="en-US" dirty="0" smtClean="0"/>
              <a:t>of</a:t>
            </a:r>
            <a:r>
              <a:rPr lang="en-ZA" dirty="0"/>
              <a:t> </a:t>
            </a:r>
            <a:r>
              <a:rPr lang="en-US" dirty="0" smtClean="0"/>
              <a:t>all  </a:t>
            </a:r>
            <a:r>
              <a:rPr lang="en-US" dirty="0"/>
              <a:t>learners  who  need to  apply  for  their  </a:t>
            </a:r>
            <a:r>
              <a:rPr lang="en-US" dirty="0" smtClean="0"/>
              <a:t>Birth Certificates/Study  Permits/Identity</a:t>
            </a:r>
            <a:r>
              <a:rPr lang="en-ZA" dirty="0"/>
              <a:t> </a:t>
            </a:r>
            <a:r>
              <a:rPr lang="en-US" dirty="0" smtClean="0"/>
              <a:t>Documents</a:t>
            </a:r>
            <a:r>
              <a:rPr lang="en-US" dirty="0"/>
              <a:t>;</a:t>
            </a:r>
            <a:endParaRPr lang="en-ZA" dirty="0"/>
          </a:p>
          <a:p>
            <a:r>
              <a:rPr lang="en-US" b="1" dirty="0"/>
              <a:t>Step 2: </a:t>
            </a:r>
            <a:endParaRPr lang="en-US" b="1" dirty="0" smtClean="0"/>
          </a:p>
          <a:p>
            <a:r>
              <a:rPr lang="en-US" dirty="0" smtClean="0"/>
              <a:t>Make </a:t>
            </a:r>
            <a:r>
              <a:rPr lang="en-US" dirty="0"/>
              <a:t>arrangements with Home Affairs: Provincial Manager's Office for a mobile </a:t>
            </a:r>
            <a:r>
              <a:rPr lang="en-US" dirty="0" err="1"/>
              <a:t>c</a:t>
            </a:r>
            <a:r>
              <a:rPr lang="en-US" dirty="0" err="1" smtClean="0"/>
              <a:t>entre</a:t>
            </a:r>
            <a:r>
              <a:rPr lang="en-US" dirty="0" smtClean="0"/>
              <a:t> </a:t>
            </a:r>
            <a:r>
              <a:rPr lang="en-US" dirty="0"/>
              <a:t>to visit the school, and request a list of documents required for the applications;</a:t>
            </a:r>
            <a:endParaRPr lang="en-ZA" dirty="0"/>
          </a:p>
          <a:p>
            <a:r>
              <a:rPr lang="en-US" b="1" dirty="0"/>
              <a:t>Step 3: </a:t>
            </a:r>
            <a:endParaRPr lang="en-US" b="1" dirty="0" smtClean="0"/>
          </a:p>
          <a:p>
            <a:r>
              <a:rPr lang="en-US" dirty="0" smtClean="0"/>
              <a:t>Inform </a:t>
            </a:r>
            <a:r>
              <a:rPr lang="en-US" dirty="0"/>
              <a:t>the  learners and their  parents about the expected visit by Home Affairs, also specifying the list of documents which should be brought along for application;</a:t>
            </a:r>
            <a:endParaRPr lang="en-ZA" dirty="0"/>
          </a:p>
          <a:p>
            <a:r>
              <a:rPr lang="en-US" b="1" dirty="0"/>
              <a:t>Step 4: </a:t>
            </a:r>
            <a:endParaRPr lang="en-US" b="1" dirty="0" smtClean="0"/>
          </a:p>
          <a:p>
            <a:r>
              <a:rPr lang="en-US" dirty="0" smtClean="0"/>
              <a:t>Coordinate </a:t>
            </a:r>
            <a:r>
              <a:rPr lang="en-US" dirty="0"/>
              <a:t>the proceedings on the day of the Home Affairs mobile unit visit,  regulate the  number </a:t>
            </a:r>
            <a:r>
              <a:rPr lang="en-US" dirty="0" smtClean="0"/>
              <a:t>of learners </a:t>
            </a:r>
            <a:r>
              <a:rPr lang="en-US" dirty="0"/>
              <a:t>to </a:t>
            </a:r>
            <a:r>
              <a:rPr lang="en-US" dirty="0" smtClean="0"/>
              <a:t>attend the  </a:t>
            </a:r>
            <a:r>
              <a:rPr lang="en-US" dirty="0"/>
              <a:t>mobile </a:t>
            </a:r>
            <a:r>
              <a:rPr lang="en-US" dirty="0" err="1"/>
              <a:t>c</a:t>
            </a:r>
            <a:r>
              <a:rPr lang="en-US" dirty="0" err="1" smtClean="0"/>
              <a:t>entre</a:t>
            </a:r>
            <a:r>
              <a:rPr lang="en-US" dirty="0" smtClean="0"/>
              <a:t>  </a:t>
            </a:r>
            <a:r>
              <a:rPr lang="en-US" dirty="0"/>
              <a:t>class, and arrange seating for parents;</a:t>
            </a:r>
            <a:endParaRPr lang="en-ZA" dirty="0"/>
          </a:p>
          <a:p>
            <a:r>
              <a:rPr lang="en-US" b="1" dirty="0"/>
              <a:t>Step 5: </a:t>
            </a:r>
            <a:endParaRPr lang="en-US" b="1" dirty="0" smtClean="0"/>
          </a:p>
          <a:p>
            <a:r>
              <a:rPr lang="en-US" dirty="0" smtClean="0"/>
              <a:t>Once </a:t>
            </a:r>
            <a:r>
              <a:rPr lang="en-US" dirty="0"/>
              <a:t>Home Affairs delivers the  documents, the  necessary copies of the  documents must be made and filed in the learners' personal files, before the learners can take the documents home. </a:t>
            </a:r>
            <a:endParaRPr lang="en-US" dirty="0" smtClean="0"/>
          </a:p>
          <a:p>
            <a:r>
              <a:rPr lang="en-US" dirty="0" smtClean="0"/>
              <a:t>In </a:t>
            </a:r>
            <a:r>
              <a:rPr lang="en-US" dirty="0"/>
              <a:t>the absence of a copy machine, the Surname, Full Names, Date of Birth and ID Number of the learners must be recorded;</a:t>
            </a:r>
            <a:endParaRPr lang="en-ZA" dirty="0"/>
          </a:p>
          <a:p>
            <a:r>
              <a:rPr lang="en-US" b="1" dirty="0" smtClean="0"/>
              <a:t>Step </a:t>
            </a:r>
            <a:r>
              <a:rPr lang="en-US" b="1" dirty="0"/>
              <a:t>6:  </a:t>
            </a:r>
            <a:endParaRPr lang="en-US" b="1" dirty="0" smtClean="0"/>
          </a:p>
          <a:p>
            <a:r>
              <a:rPr lang="en-US" dirty="0" smtClean="0"/>
              <a:t>The </a:t>
            </a:r>
            <a:r>
              <a:rPr lang="en-US" dirty="0"/>
              <a:t>admission   status  of the  learners  must  be changed  from  'conditional </a:t>
            </a:r>
            <a:r>
              <a:rPr lang="en-US" dirty="0" smtClean="0"/>
              <a:t>admission</a:t>
            </a:r>
            <a:r>
              <a:rPr lang="en-US" dirty="0"/>
              <a:t>'   </a:t>
            </a:r>
            <a:r>
              <a:rPr lang="en-US" dirty="0" smtClean="0"/>
              <a:t>to</a:t>
            </a:r>
            <a:r>
              <a:rPr lang="en-ZA" dirty="0"/>
              <a:t> </a:t>
            </a:r>
            <a:r>
              <a:rPr lang="en-ZA" dirty="0" smtClean="0"/>
              <a:t> </a:t>
            </a:r>
            <a:r>
              <a:rPr lang="en-US" dirty="0" smtClean="0"/>
              <a:t>'admission</a:t>
            </a:r>
            <a:r>
              <a:rPr lang="en-US" dirty="0"/>
              <a:t>'.    </a:t>
            </a:r>
            <a:endParaRPr lang="en-US" dirty="0" smtClean="0"/>
          </a:p>
          <a:p>
            <a:r>
              <a:rPr lang="en-US" dirty="0" smtClean="0"/>
              <a:t>Ensure  </a:t>
            </a:r>
            <a:r>
              <a:rPr lang="en-US" dirty="0"/>
              <a:t>that  the  Surname,   Full  Names,  Date  of  Birth  and  ID Number  </a:t>
            </a:r>
            <a:r>
              <a:rPr lang="en-US" dirty="0" smtClean="0"/>
              <a:t>are </a:t>
            </a:r>
            <a:r>
              <a:rPr lang="en-US" dirty="0"/>
              <a:t>accurately </a:t>
            </a:r>
            <a:r>
              <a:rPr lang="en-US" dirty="0" smtClean="0"/>
              <a:t>captured in the school's computerized administration system </a:t>
            </a:r>
            <a:r>
              <a:rPr lang="en-US" dirty="0"/>
              <a:t>as </a:t>
            </a:r>
            <a:r>
              <a:rPr lang="en-US" dirty="0" smtClean="0"/>
              <a:t>they</a:t>
            </a:r>
            <a:r>
              <a:rPr lang="en-ZA" dirty="0"/>
              <a:t> </a:t>
            </a:r>
            <a:r>
              <a:rPr lang="en-US" dirty="0" smtClean="0"/>
              <a:t>appear </a:t>
            </a:r>
            <a:r>
              <a:rPr lang="en-US" dirty="0"/>
              <a:t>on the  Birth </a:t>
            </a:r>
            <a:r>
              <a:rPr lang="en-US" dirty="0" smtClean="0"/>
              <a:t>Certificate/Study Permit</a:t>
            </a:r>
            <a:endParaRPr lang="en-ZA" dirty="0"/>
          </a:p>
        </p:txBody>
      </p:sp>
    </p:spTree>
    <p:extLst>
      <p:ext uri="{BB962C8B-B14F-4D97-AF65-F5344CB8AC3E}">
        <p14:creationId xmlns:p14="http://schemas.microsoft.com/office/powerpoint/2010/main" val="30548848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0" y="1553551"/>
            <a:ext cx="12192000" cy="4682820"/>
          </a:xfrm>
          <a:prstGeom prst="rect">
            <a:avLst/>
          </a:prstGeom>
        </p:spPr>
        <p:txBody>
          <a:bodyPr wrap="square">
            <a:spAutoFit/>
          </a:bodyPr>
          <a:lstStyle/>
          <a:p>
            <a:pPr marL="363220">
              <a:lnSpc>
                <a:spcPts val="1100"/>
              </a:lnSpc>
              <a:spcAft>
                <a:spcPts val="0"/>
              </a:spcAft>
            </a:pPr>
            <a:endParaRPr lang="en-US" sz="3600" b="1" dirty="0" smtClean="0">
              <a:latin typeface="Arial" panose="020B0604020202020204" pitchFamily="34" charset="0"/>
              <a:ea typeface="Arial" panose="020B0604020202020204" pitchFamily="34" charset="0"/>
            </a:endParaRPr>
          </a:p>
          <a:p>
            <a:pPr marL="363220">
              <a:lnSpc>
                <a:spcPts val="1100"/>
              </a:lnSpc>
              <a:spcAft>
                <a:spcPts val="0"/>
              </a:spcAft>
            </a:pPr>
            <a:endParaRPr lang="en-US" sz="3600" b="1" dirty="0">
              <a:latin typeface="Arial" panose="020B0604020202020204" pitchFamily="34" charset="0"/>
              <a:ea typeface="Arial" panose="020B0604020202020204" pitchFamily="34" charset="0"/>
            </a:endParaRPr>
          </a:p>
          <a:p>
            <a:pPr marL="363220">
              <a:lnSpc>
                <a:spcPts val="1100"/>
              </a:lnSpc>
              <a:spcAft>
                <a:spcPts val="0"/>
              </a:spcAft>
            </a:pPr>
            <a:endParaRPr lang="en-US" sz="3600" b="1" dirty="0" smtClean="0">
              <a:latin typeface="Arial" panose="020B0604020202020204" pitchFamily="34" charset="0"/>
              <a:ea typeface="Arial" panose="020B0604020202020204" pitchFamily="34" charset="0"/>
            </a:endParaRPr>
          </a:p>
          <a:p>
            <a:pPr marL="363220">
              <a:lnSpc>
                <a:spcPts val="1100"/>
              </a:lnSpc>
              <a:spcAft>
                <a:spcPts val="0"/>
              </a:spcAft>
            </a:pPr>
            <a:endParaRPr lang="en-US" sz="3600" b="1" dirty="0">
              <a:latin typeface="Arial" panose="020B0604020202020204" pitchFamily="34" charset="0"/>
              <a:ea typeface="Arial" panose="020B0604020202020204" pitchFamily="34" charset="0"/>
            </a:endParaRPr>
          </a:p>
          <a:p>
            <a:pPr marL="363220">
              <a:lnSpc>
                <a:spcPts val="1100"/>
              </a:lnSpc>
              <a:spcAft>
                <a:spcPts val="0"/>
              </a:spcAft>
            </a:pPr>
            <a:r>
              <a:rPr lang="en-US" sz="3600" b="1" dirty="0" smtClean="0">
                <a:latin typeface="Arial" panose="020B0604020202020204" pitchFamily="34" charset="0"/>
                <a:ea typeface="Arial" panose="020B0604020202020204" pitchFamily="34" charset="0"/>
              </a:rPr>
              <a:t>Transfer  </a:t>
            </a:r>
            <a:r>
              <a:rPr lang="en-US" sz="3600" b="1" spc="45" dirty="0" smtClean="0">
                <a:latin typeface="Arial" panose="020B0604020202020204" pitchFamily="34" charset="0"/>
                <a:ea typeface="Arial" panose="020B0604020202020204" pitchFamily="34" charset="0"/>
              </a:rPr>
              <a:t> </a:t>
            </a:r>
            <a:r>
              <a:rPr lang="en-US" sz="3600" b="1" dirty="0">
                <a:latin typeface="Arial" panose="020B0604020202020204" pitchFamily="34" charset="0"/>
                <a:ea typeface="Arial" panose="020B0604020202020204" pitchFamily="34" charset="0"/>
              </a:rPr>
              <a:t>of</a:t>
            </a:r>
            <a:r>
              <a:rPr lang="en-US" sz="3600" b="1" spc="185" dirty="0">
                <a:latin typeface="Arial" panose="020B0604020202020204" pitchFamily="34" charset="0"/>
                <a:ea typeface="Arial" panose="020B0604020202020204" pitchFamily="34" charset="0"/>
              </a:rPr>
              <a:t> </a:t>
            </a:r>
            <a:r>
              <a:rPr lang="en-US" sz="3600" b="1" dirty="0">
                <a:latin typeface="Arial" panose="020B0604020202020204" pitchFamily="34" charset="0"/>
                <a:ea typeface="Arial" panose="020B0604020202020204" pitchFamily="34" charset="0"/>
              </a:rPr>
              <a:t>learners  </a:t>
            </a:r>
            <a:r>
              <a:rPr lang="en-US" sz="3600" b="1" spc="45" dirty="0">
                <a:latin typeface="Arial" panose="020B0604020202020204" pitchFamily="34" charset="0"/>
                <a:ea typeface="Arial" panose="020B0604020202020204" pitchFamily="34" charset="0"/>
              </a:rPr>
              <a:t> </a:t>
            </a:r>
            <a:r>
              <a:rPr lang="en-US" sz="3600" b="1" dirty="0">
                <a:latin typeface="Arial" panose="020B0604020202020204" pitchFamily="34" charset="0"/>
                <a:ea typeface="Arial" panose="020B0604020202020204" pitchFamily="34" charset="0"/>
              </a:rPr>
              <a:t>between</a:t>
            </a:r>
            <a:r>
              <a:rPr lang="en-US" sz="3600" b="1" spc="-25" dirty="0">
                <a:latin typeface="Arial" panose="020B0604020202020204" pitchFamily="34" charset="0"/>
                <a:ea typeface="Arial" panose="020B0604020202020204" pitchFamily="34" charset="0"/>
              </a:rPr>
              <a:t> </a:t>
            </a:r>
            <a:r>
              <a:rPr lang="en-US" sz="3600" b="1" dirty="0" smtClean="0">
                <a:latin typeface="Arial" panose="020B0604020202020204" pitchFamily="34" charset="0"/>
                <a:ea typeface="Arial" panose="020B0604020202020204" pitchFamily="34" charset="0"/>
              </a:rPr>
              <a:t>schools</a:t>
            </a:r>
          </a:p>
          <a:p>
            <a:pPr marL="363220">
              <a:lnSpc>
                <a:spcPts val="1100"/>
              </a:lnSpc>
              <a:spcAft>
                <a:spcPts val="0"/>
              </a:spcAft>
            </a:pPr>
            <a:endParaRPr lang="en-US" sz="3600" b="1" dirty="0" smtClean="0">
              <a:latin typeface="Arial" panose="020B0604020202020204" pitchFamily="34" charset="0"/>
              <a:ea typeface="Arial" panose="020B0604020202020204" pitchFamily="34" charset="0"/>
            </a:endParaRPr>
          </a:p>
          <a:p>
            <a:pPr marL="363220">
              <a:lnSpc>
                <a:spcPts val="1100"/>
              </a:lnSpc>
              <a:spcAft>
                <a:spcPts val="0"/>
              </a:spcAft>
            </a:pPr>
            <a:endParaRPr lang="en-US" sz="3600" b="1" dirty="0">
              <a:latin typeface="Arial" panose="020B0604020202020204" pitchFamily="34" charset="0"/>
              <a:ea typeface="Times New Roman" panose="02020603050405020304" pitchFamily="18" charset="0"/>
            </a:endParaRPr>
          </a:p>
          <a:p>
            <a:pPr marL="363220">
              <a:lnSpc>
                <a:spcPts val="1100"/>
              </a:lnSpc>
              <a:spcAft>
                <a:spcPts val="0"/>
              </a:spcAft>
            </a:pPr>
            <a:endParaRPr lang="en-ZA" sz="3600" dirty="0">
              <a:latin typeface="Times New Roman" panose="02020603050405020304" pitchFamily="18" charset="0"/>
              <a:ea typeface="Times New Roman" panose="02020603050405020304" pitchFamily="18" charset="0"/>
            </a:endParaRPr>
          </a:p>
          <a:p>
            <a:pPr marL="268605" marR="5715">
              <a:lnSpc>
                <a:spcPct val="115000"/>
              </a:lnSpc>
              <a:spcBef>
                <a:spcPts val="100"/>
              </a:spcBef>
              <a:spcAft>
                <a:spcPts val="0"/>
              </a:spcAft>
            </a:pPr>
            <a:r>
              <a:rPr lang="en-US" sz="2400" dirty="0" smtClean="0">
                <a:latin typeface="Arial" panose="020B0604020202020204" pitchFamily="34" charset="0"/>
                <a:ea typeface="Arial" panose="020B0604020202020204" pitchFamily="34" charset="0"/>
              </a:rPr>
              <a:t>The</a:t>
            </a:r>
            <a:r>
              <a:rPr lang="en-US" sz="2400" spc="-30" dirty="0" smtClean="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parent</a:t>
            </a:r>
            <a:r>
              <a:rPr lang="en-US" sz="2400" spc="8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of</a:t>
            </a:r>
            <a:r>
              <a:rPr lang="en-US" sz="2400" spc="6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a</a:t>
            </a:r>
            <a:r>
              <a:rPr lang="en-US" sz="2400" spc="-1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learner</a:t>
            </a:r>
            <a:r>
              <a:rPr lang="en-US" sz="2400" spc="2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who</a:t>
            </a:r>
            <a:r>
              <a:rPr lang="en-US" sz="2400" spc="14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is</a:t>
            </a:r>
            <a:r>
              <a:rPr lang="en-US" sz="2400" spc="-11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currently</a:t>
            </a:r>
            <a:r>
              <a:rPr lang="en-US" sz="2400" spc="18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enrolled</a:t>
            </a:r>
            <a:r>
              <a:rPr lang="en-US" sz="2400" spc="12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at</a:t>
            </a:r>
            <a:r>
              <a:rPr lang="en-US" sz="2400" spc="4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a</a:t>
            </a:r>
            <a:r>
              <a:rPr lang="en-US" sz="2400" spc="-6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school (including</a:t>
            </a:r>
            <a:r>
              <a:rPr lang="en-US" sz="2400" spc="5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an</a:t>
            </a:r>
            <a:r>
              <a:rPr lang="en-US" sz="2400" spc="-2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independent</a:t>
            </a:r>
            <a:r>
              <a:rPr lang="en-US" sz="2400" spc="17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school) </a:t>
            </a:r>
            <a:r>
              <a:rPr lang="en-US" sz="2400" dirty="0" smtClean="0">
                <a:latin typeface="Arial" panose="020B0604020202020204" pitchFamily="34" charset="0"/>
                <a:ea typeface="Arial" panose="020B0604020202020204" pitchFamily="34" charset="0"/>
              </a:rPr>
              <a:t>can</a:t>
            </a:r>
            <a:r>
              <a:rPr lang="en-US" sz="2400" spc="-165" dirty="0" smtClean="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apply</a:t>
            </a:r>
            <a:r>
              <a:rPr lang="en-US" sz="2400" spc="-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for</a:t>
            </a:r>
            <a:r>
              <a:rPr lang="en-US" sz="2400" spc="9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the</a:t>
            </a:r>
            <a:r>
              <a:rPr lang="en-US" sz="2400" spc="15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learner</a:t>
            </a:r>
            <a:r>
              <a:rPr lang="en-US" sz="2400" spc="2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to</a:t>
            </a:r>
            <a:r>
              <a:rPr lang="en-US" sz="2400" spc="13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be</a:t>
            </a:r>
            <a:r>
              <a:rPr lang="en-US" sz="2400" spc="-7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transferred</a:t>
            </a:r>
            <a:r>
              <a:rPr lang="en-US" sz="2400" spc="16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to</a:t>
            </a:r>
            <a:r>
              <a:rPr lang="en-US" sz="2400" spc="11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another</a:t>
            </a:r>
            <a:r>
              <a:rPr lang="en-US" sz="2400" spc="19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public</a:t>
            </a:r>
            <a:r>
              <a:rPr lang="en-US" sz="2400" spc="1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school by</a:t>
            </a:r>
            <a:r>
              <a:rPr lang="en-US" sz="2400" spc="-3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completing</a:t>
            </a:r>
            <a:r>
              <a:rPr lang="en-US" sz="2400" spc="14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a</a:t>
            </a:r>
            <a:r>
              <a:rPr lang="en-US" sz="2400" spc="-9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Transfer Application</a:t>
            </a:r>
            <a:r>
              <a:rPr lang="en-US" sz="2400" spc="20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Form.</a:t>
            </a:r>
            <a:r>
              <a:rPr lang="en-US" sz="2400" spc="-105" dirty="0">
                <a:latin typeface="Arial" panose="020B0604020202020204" pitchFamily="34" charset="0"/>
                <a:ea typeface="Arial" panose="020B0604020202020204" pitchFamily="34" charset="0"/>
              </a:rPr>
              <a:t> </a:t>
            </a:r>
            <a:endParaRPr lang="en-US" sz="2400" spc="-105" dirty="0" smtClean="0">
              <a:latin typeface="Arial" panose="020B0604020202020204" pitchFamily="34" charset="0"/>
              <a:ea typeface="Arial" panose="020B0604020202020204" pitchFamily="34" charset="0"/>
            </a:endParaRPr>
          </a:p>
          <a:p>
            <a:pPr marL="268605" marR="5715">
              <a:lnSpc>
                <a:spcPct val="115000"/>
              </a:lnSpc>
              <a:spcBef>
                <a:spcPts val="100"/>
              </a:spcBef>
              <a:spcAft>
                <a:spcPts val="0"/>
              </a:spcAft>
            </a:pPr>
            <a:r>
              <a:rPr lang="en-US" sz="2400" dirty="0" smtClean="0">
                <a:latin typeface="Arial" panose="020B0604020202020204" pitchFamily="34" charset="0"/>
                <a:ea typeface="Arial" panose="020B0604020202020204" pitchFamily="34" charset="0"/>
              </a:rPr>
              <a:t>The</a:t>
            </a:r>
            <a:r>
              <a:rPr lang="en-US" sz="2400" spc="-10" dirty="0" smtClean="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most</a:t>
            </a:r>
            <a:r>
              <a:rPr lang="en-US" sz="2400" spc="75" dirty="0">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recent</a:t>
            </a:r>
            <a:r>
              <a:rPr lang="en-US" sz="2400" spc="15" dirty="0">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school</a:t>
            </a:r>
            <a:r>
              <a:rPr lang="en-US" sz="2400" spc="25" dirty="0">
                <a:solidFill>
                  <a:srgbClr val="FF0000"/>
                </a:solidFill>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report</a:t>
            </a:r>
            <a:r>
              <a:rPr lang="en-US" sz="2400" spc="135" dirty="0">
                <a:solidFill>
                  <a:srgbClr val="FF0000"/>
                </a:solidFill>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of</a:t>
            </a:r>
            <a:r>
              <a:rPr lang="en-US" sz="2400" spc="4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the</a:t>
            </a:r>
            <a:r>
              <a:rPr lang="en-US" sz="2400" spc="13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learner</a:t>
            </a:r>
            <a:r>
              <a:rPr lang="en-US" sz="2400" spc="2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from</a:t>
            </a:r>
            <a:r>
              <a:rPr lang="en-US" sz="2400" spc="19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his/</a:t>
            </a:r>
            <a:r>
              <a:rPr lang="en-US" sz="2400" spc="11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her</a:t>
            </a:r>
            <a:r>
              <a:rPr lang="en-US" sz="2400" spc="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existing</a:t>
            </a:r>
            <a:r>
              <a:rPr lang="en-US" sz="2400" spc="-2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school must be</a:t>
            </a:r>
            <a:r>
              <a:rPr lang="en-US" sz="2400" spc="-45" dirty="0">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attached</a:t>
            </a:r>
            <a:r>
              <a:rPr lang="en-US" sz="2400" spc="65"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to</a:t>
            </a:r>
            <a:r>
              <a:rPr lang="en-US" sz="2400" spc="90"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the</a:t>
            </a:r>
            <a:r>
              <a:rPr lang="en-US" sz="2400" spc="60" dirty="0">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Transfer</a:t>
            </a:r>
            <a:r>
              <a:rPr lang="en-US" sz="2400" spc="10" dirty="0">
                <a:solidFill>
                  <a:srgbClr val="FF0000"/>
                </a:solidFill>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Application</a:t>
            </a:r>
            <a:r>
              <a:rPr lang="en-US" sz="2400" spc="180" dirty="0">
                <a:solidFill>
                  <a:srgbClr val="FF0000"/>
                </a:solidFill>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Form</a:t>
            </a:r>
            <a:r>
              <a:rPr lang="en-US" sz="2400" dirty="0">
                <a:latin typeface="Arial" panose="020B0604020202020204" pitchFamily="34" charset="0"/>
                <a:ea typeface="Arial" panose="020B0604020202020204" pitchFamily="34" charset="0"/>
              </a:rPr>
              <a:t>.</a:t>
            </a:r>
            <a:r>
              <a:rPr lang="en-US" sz="2400" spc="160" dirty="0">
                <a:latin typeface="Arial" panose="020B0604020202020204" pitchFamily="34" charset="0"/>
                <a:ea typeface="Arial" panose="020B0604020202020204" pitchFamily="34" charset="0"/>
              </a:rPr>
              <a:t> </a:t>
            </a:r>
            <a:endParaRPr lang="en-US" sz="2400" spc="160" dirty="0" smtClean="0">
              <a:latin typeface="Arial" panose="020B0604020202020204" pitchFamily="34" charset="0"/>
              <a:ea typeface="Arial" panose="020B0604020202020204" pitchFamily="34" charset="0"/>
            </a:endParaRPr>
          </a:p>
          <a:p>
            <a:pPr marL="268605" marR="5715">
              <a:lnSpc>
                <a:spcPct val="115000"/>
              </a:lnSpc>
              <a:spcBef>
                <a:spcPts val="100"/>
              </a:spcBef>
              <a:spcAft>
                <a:spcPts val="0"/>
              </a:spcAft>
            </a:pPr>
            <a:r>
              <a:rPr lang="en-US" sz="2400" dirty="0" smtClean="0">
                <a:solidFill>
                  <a:srgbClr val="FF0000"/>
                </a:solidFill>
                <a:latin typeface="Arial" panose="020B0604020202020204" pitchFamily="34" charset="0"/>
                <a:ea typeface="Arial" panose="020B0604020202020204" pitchFamily="34" charset="0"/>
              </a:rPr>
              <a:t>Transfer</a:t>
            </a:r>
            <a:r>
              <a:rPr lang="en-US" sz="2400" spc="10" dirty="0" smtClean="0">
                <a:solidFill>
                  <a:srgbClr val="FF0000"/>
                </a:solidFill>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application</a:t>
            </a:r>
            <a:r>
              <a:rPr lang="en-US" sz="2400" spc="125" dirty="0">
                <a:solidFill>
                  <a:srgbClr val="FF0000"/>
                </a:solidFill>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forms</a:t>
            </a:r>
            <a:r>
              <a:rPr lang="en-US" sz="2400" spc="80" dirty="0">
                <a:solidFill>
                  <a:srgbClr val="FF0000"/>
                </a:solidFill>
                <a:latin typeface="Arial" panose="020B0604020202020204" pitchFamily="34" charset="0"/>
                <a:ea typeface="Arial" panose="020B0604020202020204" pitchFamily="34" charset="0"/>
              </a:rPr>
              <a:t> </a:t>
            </a:r>
            <a:r>
              <a:rPr lang="en-US" sz="2400" dirty="0">
                <a:solidFill>
                  <a:srgbClr val="FF0000"/>
                </a:solidFill>
                <a:latin typeface="Arial" panose="020B0604020202020204" pitchFamily="34" charset="0"/>
                <a:ea typeface="Arial" panose="020B0604020202020204" pitchFamily="34" charset="0"/>
              </a:rPr>
              <a:t>on</a:t>
            </a:r>
            <a:r>
              <a:rPr lang="en-US" sz="2400" spc="25" dirty="0">
                <a:solidFill>
                  <a:srgbClr val="FF0000"/>
                </a:solidFill>
                <a:latin typeface="Arial" panose="020B0604020202020204" pitchFamily="34" charset="0"/>
                <a:ea typeface="Arial" panose="020B0604020202020204" pitchFamily="34" charset="0"/>
              </a:rPr>
              <a:t> </a:t>
            </a:r>
            <a:r>
              <a:rPr lang="en-US" sz="2400" dirty="0" smtClean="0">
                <a:solidFill>
                  <a:srgbClr val="FF0000"/>
                </a:solidFill>
                <a:latin typeface="Arial" panose="020B0604020202020204" pitchFamily="34" charset="0"/>
                <a:ea typeface="Arial" panose="020B0604020202020204" pitchFamily="34" charset="0"/>
              </a:rPr>
              <a:t>SA-SAM</a:t>
            </a:r>
            <a:r>
              <a:rPr lang="en-US" sz="2400" spc="-180" dirty="0" smtClean="0">
                <a:solidFill>
                  <a:srgbClr val="FF0000"/>
                </a:solidFill>
                <a:latin typeface="Arial" panose="020B0604020202020204" pitchFamily="34" charset="0"/>
                <a:ea typeface="Arial" panose="020B0604020202020204" pitchFamily="34" charset="0"/>
              </a:rPr>
              <a:t>S</a:t>
            </a:r>
            <a:r>
              <a:rPr lang="en-US" sz="2400" spc="-180" dirty="0" smtClean="0">
                <a:latin typeface="Arial" panose="020B0604020202020204" pitchFamily="34" charset="0"/>
                <a:ea typeface="Arial" panose="020B0604020202020204" pitchFamily="34" charset="0"/>
              </a:rPr>
              <a:t> </a:t>
            </a:r>
            <a:r>
              <a:rPr lang="en-US" sz="2400" dirty="0" smtClean="0">
                <a:latin typeface="Arial" panose="020B0604020202020204" pitchFamily="34" charset="0"/>
                <a:ea typeface="Arial" panose="020B0604020202020204" pitchFamily="34" charset="0"/>
              </a:rPr>
              <a:t>should</a:t>
            </a:r>
            <a:r>
              <a:rPr lang="en-US" sz="2400" spc="65" dirty="0" smtClean="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be used</a:t>
            </a:r>
            <a:r>
              <a:rPr lang="en-US" sz="2400" dirty="0" smtClean="0">
                <a:latin typeface="Arial" panose="020B0604020202020204" pitchFamily="34" charset="0"/>
                <a:ea typeface="Arial" panose="020B0604020202020204" pitchFamily="34" charset="0"/>
              </a:rPr>
              <a:t>.</a:t>
            </a:r>
          </a:p>
          <a:p>
            <a:pPr marL="268605" marR="5715">
              <a:lnSpc>
                <a:spcPct val="115000"/>
              </a:lnSpc>
              <a:spcBef>
                <a:spcPts val="100"/>
              </a:spcBef>
              <a:spcAft>
                <a:spcPts val="0"/>
              </a:spcAft>
            </a:pPr>
            <a:endParaRPr lang="en-US" sz="2400" dirty="0">
              <a:effectLst/>
              <a:latin typeface="Arial" panose="020B0604020202020204" pitchFamily="34" charset="0"/>
              <a:ea typeface="Times New Roman" panose="02020603050405020304" pitchFamily="18" charset="0"/>
            </a:endParaRPr>
          </a:p>
          <a:p>
            <a:pPr marL="268605" marR="5715">
              <a:lnSpc>
                <a:spcPct val="115000"/>
              </a:lnSpc>
              <a:spcBef>
                <a:spcPts val="100"/>
              </a:spcBef>
              <a:spcAft>
                <a:spcPts val="0"/>
              </a:spcAft>
            </a:pPr>
            <a:r>
              <a:rPr lang="en-US" sz="2400" dirty="0" smtClean="0">
                <a:latin typeface="Arial" panose="020B0604020202020204" pitchFamily="34" charset="0"/>
                <a:ea typeface="Times New Roman" panose="02020603050405020304" pitchFamily="18" charset="0"/>
              </a:rPr>
              <a:t>Challenge – Marks for end of year.</a:t>
            </a:r>
            <a:endParaRPr lang="en-ZA"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0564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val="2412054956"/>
              </p:ext>
            </p:extLst>
          </p:nvPr>
        </p:nvGraphicFramePr>
        <p:xfrm>
          <a:off x="6715295" y="99231"/>
          <a:ext cx="4776487" cy="6758769"/>
        </p:xfrm>
        <a:graphic>
          <a:graphicData uri="http://schemas.openxmlformats.org/presentationml/2006/ole">
            <mc:AlternateContent xmlns:mc="http://schemas.openxmlformats.org/markup-compatibility/2006">
              <mc:Choice xmlns:v="urn:schemas-microsoft-com:vml" Requires="v">
                <p:oleObj spid="_x0000_s18495" name="Acrobat Document" r:id="rId4" imgW="5667480" imgH="8020080" progId="AcroExch.Document.DC">
                  <p:embed/>
                </p:oleObj>
              </mc:Choice>
              <mc:Fallback>
                <p:oleObj name="Acrobat Document" r:id="rId4" imgW="5667480" imgH="8020080" progId="AcroExch.Document.DC">
                  <p:embed/>
                  <p:pic>
                    <p:nvPicPr>
                      <p:cNvPr id="0" name=""/>
                      <p:cNvPicPr/>
                      <p:nvPr/>
                    </p:nvPicPr>
                    <p:blipFill>
                      <a:blip r:embed="rId5"/>
                      <a:stretch>
                        <a:fillRect/>
                      </a:stretch>
                    </p:blipFill>
                    <p:spPr>
                      <a:xfrm>
                        <a:off x="6715295" y="99231"/>
                        <a:ext cx="4776487" cy="6758769"/>
                      </a:xfrm>
                      <a:prstGeom prst="rect">
                        <a:avLst/>
                      </a:prstGeom>
                      <a:blipFill>
                        <a:blip r:embed="rId6"/>
                        <a:tile tx="0" ty="0" sx="100000" sy="100000" flip="none" algn="tl"/>
                      </a:blipFill>
                    </p:spPr>
                  </p:pic>
                </p:oleObj>
              </mc:Fallback>
            </mc:AlternateContent>
          </a:graphicData>
        </a:graphic>
      </p:graphicFrame>
      <p:sp>
        <p:nvSpPr>
          <p:cNvPr id="4" name="Rectangle 3"/>
          <p:cNvSpPr/>
          <p:nvPr/>
        </p:nvSpPr>
        <p:spPr>
          <a:xfrm>
            <a:off x="1004936" y="2109457"/>
            <a:ext cx="4794502" cy="1200329"/>
          </a:xfrm>
          <a:prstGeom prst="rect">
            <a:avLst/>
          </a:prstGeom>
        </p:spPr>
        <p:txBody>
          <a:bodyPr wrap="square">
            <a:spAutoFit/>
          </a:bodyPr>
          <a:lstStyle/>
          <a:p>
            <a:pPr algn="ctr"/>
            <a:r>
              <a:rPr lang="en-ZA" sz="3600" b="1" dirty="0" smtClean="0">
                <a:solidFill>
                  <a:srgbClr val="FF0000"/>
                </a:solidFill>
              </a:rPr>
              <a:t>NO LTSM INFORMATION</a:t>
            </a:r>
            <a:endParaRPr lang="en-ZA" sz="3600" b="1" dirty="0">
              <a:solidFill>
                <a:srgbClr val="FF0000"/>
              </a:solidFill>
            </a:endParaRPr>
          </a:p>
        </p:txBody>
      </p:sp>
    </p:spTree>
    <p:extLst>
      <p:ext uri="{BB962C8B-B14F-4D97-AF65-F5344CB8AC3E}">
        <p14:creationId xmlns:p14="http://schemas.microsoft.com/office/powerpoint/2010/main" val="222421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073131290"/>
              </p:ext>
            </p:extLst>
          </p:nvPr>
        </p:nvGraphicFramePr>
        <p:xfrm>
          <a:off x="949568" y="571495"/>
          <a:ext cx="10770578" cy="5890848"/>
        </p:xfrm>
        <a:graphic>
          <a:graphicData uri="http://schemas.openxmlformats.org/drawingml/2006/table">
            <a:tbl>
              <a:tblPr/>
              <a:tblGrid>
                <a:gridCol w="1538654"/>
                <a:gridCol w="1538654"/>
                <a:gridCol w="1538654"/>
                <a:gridCol w="1538654"/>
                <a:gridCol w="1538654"/>
                <a:gridCol w="1538654"/>
                <a:gridCol w="1538654"/>
              </a:tblGrid>
              <a:tr h="305982">
                <a:tc gridSpan="7">
                  <a:txBody>
                    <a:bodyPr/>
                    <a:lstStyle/>
                    <a:p>
                      <a:r>
                        <a:rPr lang="en-ZA" sz="1100" dirty="0" smtClean="0"/>
                        <a:t>Latest Import All Years</a:t>
                      </a:r>
                      <a:endParaRPr lang="en-ZA" sz="1100" dirty="0"/>
                    </a:p>
                  </a:txBody>
                  <a:tcPr marL="56633" marR="56633" marT="28317" marB="28317" anchor="ctr">
                    <a:solidFill>
                      <a:srgbClr val="FFFFFF"/>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220590">
                <a:tc>
                  <a:txBody>
                    <a:bodyPr/>
                    <a:lstStyle/>
                    <a:p>
                      <a:r>
                        <a:rPr lang="en-ZA" sz="700">
                          <a:effectLst/>
                          <a:latin typeface="Calibri" panose="020F0502020204030204" pitchFamily="34" charset="0"/>
                        </a:rPr>
                        <a:t>Computer</a:t>
                      </a:r>
                      <a:endParaRPr lang="en-ZA" sz="1100"/>
                    </a:p>
                  </a:txBody>
                  <a:tcPr marL="56633" marR="56633" marT="28317" marB="28317" anchor="ctr">
                    <a:lnL>
                      <a:noFill/>
                    </a:lnL>
                    <a:lnR>
                      <a:noFill/>
                    </a:lnR>
                    <a:lnB>
                      <a:noFill/>
                    </a:lnB>
                    <a:solidFill>
                      <a:srgbClr val="C0C0C0"/>
                    </a:solidFill>
                  </a:tcPr>
                </a:tc>
                <a:tc>
                  <a:txBody>
                    <a:bodyPr/>
                    <a:lstStyle/>
                    <a:p>
                      <a:r>
                        <a:rPr lang="en-ZA" sz="700">
                          <a:effectLst/>
                          <a:latin typeface="Calibri" panose="020F0502020204030204" pitchFamily="34" charset="0"/>
                        </a:rPr>
                        <a:t>EMail</a:t>
                      </a:r>
                      <a:endParaRPr lang="en-ZA" sz="1100"/>
                    </a:p>
                  </a:txBody>
                  <a:tcPr marL="56633" marR="56633" marT="28317" marB="28317" anchor="ctr">
                    <a:lnL>
                      <a:noFill/>
                    </a:lnL>
                    <a:lnR>
                      <a:noFill/>
                    </a:lnR>
                    <a:lnT>
                      <a:noFill/>
                    </a:lnT>
                    <a:lnB>
                      <a:noFill/>
                    </a:lnB>
                    <a:solidFill>
                      <a:srgbClr val="C0C0C0"/>
                    </a:solidFill>
                  </a:tcPr>
                </a:tc>
                <a:tc>
                  <a:txBody>
                    <a:bodyPr/>
                    <a:lstStyle/>
                    <a:p>
                      <a:r>
                        <a:rPr lang="en-ZA" sz="700">
                          <a:effectLst/>
                          <a:latin typeface="Calibri" panose="020F0502020204030204" pitchFamily="34" charset="0"/>
                        </a:rPr>
                        <a:t>District5</a:t>
                      </a:r>
                      <a:endParaRPr lang="en-ZA" sz="1100"/>
                    </a:p>
                  </a:txBody>
                  <a:tcPr marL="56633" marR="56633" marT="28317" marB="28317" anchor="ctr">
                    <a:lnL>
                      <a:noFill/>
                    </a:lnL>
                    <a:lnR>
                      <a:noFill/>
                    </a:lnR>
                    <a:lnT>
                      <a:noFill/>
                    </a:lnT>
                    <a:lnB>
                      <a:noFill/>
                    </a:lnB>
                    <a:solidFill>
                      <a:srgbClr val="C0C0C0"/>
                    </a:solidFill>
                  </a:tcPr>
                </a:tc>
                <a:tc>
                  <a:txBody>
                    <a:bodyPr/>
                    <a:lstStyle/>
                    <a:p>
                      <a:r>
                        <a:rPr lang="en-ZA" sz="700">
                          <a:effectLst/>
                          <a:latin typeface="Calibri" panose="020F0502020204030204" pitchFamily="34" charset="0"/>
                        </a:rPr>
                        <a:t>SchoolName</a:t>
                      </a:r>
                      <a:endParaRPr lang="en-ZA" sz="1100"/>
                    </a:p>
                  </a:txBody>
                  <a:tcPr marL="56633" marR="56633" marT="28317" marB="28317" anchor="ctr">
                    <a:lnL>
                      <a:noFill/>
                    </a:lnL>
                    <a:lnR>
                      <a:noFill/>
                    </a:lnR>
                    <a:lnT>
                      <a:noFill/>
                    </a:lnT>
                    <a:lnB>
                      <a:noFill/>
                    </a:lnB>
                    <a:solidFill>
                      <a:srgbClr val="C0C0C0"/>
                    </a:solidFill>
                  </a:tcPr>
                </a:tc>
                <a:tc>
                  <a:txBody>
                    <a:bodyPr/>
                    <a:lstStyle/>
                    <a:p>
                      <a:r>
                        <a:rPr lang="en-ZA" sz="700">
                          <a:effectLst/>
                          <a:latin typeface="Calibri" panose="020F0502020204030204" pitchFamily="34" charset="0"/>
                        </a:rPr>
                        <a:t>ImportMonth</a:t>
                      </a:r>
                      <a:endParaRPr lang="en-ZA" sz="1100"/>
                    </a:p>
                  </a:txBody>
                  <a:tcPr marL="56633" marR="56633" marT="28317" marB="28317" anchor="ctr">
                    <a:lnL>
                      <a:noFill/>
                    </a:lnL>
                    <a:lnR>
                      <a:noFill/>
                    </a:lnR>
                    <a:lnT>
                      <a:noFill/>
                    </a:lnT>
                    <a:lnB>
                      <a:noFill/>
                    </a:lnB>
                    <a:solidFill>
                      <a:srgbClr val="C0C0C0"/>
                    </a:solidFill>
                  </a:tcPr>
                </a:tc>
                <a:tc>
                  <a:txBody>
                    <a:bodyPr/>
                    <a:lstStyle/>
                    <a:p>
                      <a:r>
                        <a:rPr lang="en-ZA" sz="700">
                          <a:effectLst/>
                          <a:latin typeface="Calibri" panose="020F0502020204030204" pitchFamily="34" charset="0"/>
                        </a:rPr>
                        <a:t>DCNAME</a:t>
                      </a:r>
                      <a:endParaRPr lang="en-ZA" sz="1100"/>
                    </a:p>
                  </a:txBody>
                  <a:tcPr marL="56633" marR="56633" marT="28317" marB="28317" anchor="ctr">
                    <a:lnL>
                      <a:noFill/>
                    </a:lnL>
                    <a:lnR>
                      <a:noFill/>
                    </a:lnR>
                    <a:lnT>
                      <a:noFill/>
                    </a:lnT>
                    <a:lnB>
                      <a:noFill/>
                    </a:lnB>
                    <a:solidFill>
                      <a:srgbClr val="C0C0C0"/>
                    </a:solidFill>
                  </a:tcPr>
                </a:tc>
                <a:tc>
                  <a:txBody>
                    <a:bodyPr/>
                    <a:lstStyle/>
                    <a:p>
                      <a:r>
                        <a:rPr lang="en-ZA" sz="700">
                          <a:effectLst/>
                          <a:latin typeface="Calibri" panose="020F0502020204030204" pitchFamily="34" charset="0"/>
                        </a:rPr>
                        <a:t>Town:</a:t>
                      </a:r>
                      <a:endParaRPr lang="en-ZA" sz="1100"/>
                    </a:p>
                  </a:txBody>
                  <a:tcPr marL="56633" marR="56633" marT="28317" marB="28317" anchor="ctr">
                    <a:lnL>
                      <a:noFill/>
                    </a:lnL>
                    <a:lnR>
                      <a:noFill/>
                    </a:lnR>
                    <a:lnT>
                      <a:noFill/>
                    </a:lnT>
                    <a:lnB>
                      <a:noFill/>
                    </a:lnB>
                    <a:solidFill>
                      <a:srgbClr val="C0C0C0"/>
                    </a:solidFill>
                  </a:tcPr>
                </a:tc>
              </a:tr>
              <a:tr h="447023">
                <a:tc>
                  <a:txBody>
                    <a:bodyPr/>
                    <a:lstStyle/>
                    <a:p>
                      <a:r>
                        <a:rPr lang="en-ZA" sz="1050" dirty="0">
                          <a:effectLst/>
                          <a:latin typeface="Calibri" panose="020F0502020204030204" pitchFamily="34" charset="0"/>
                        </a:rPr>
                        <a:t>445203174</a:t>
                      </a:r>
                      <a:endParaRPr lang="en-ZA" sz="1050" dirty="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DC16</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BOKAMOSO/IKAMVA IF/S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XHARIEP</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Zastron</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440907207</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dirty="0">
                          <a:effectLst/>
                          <a:latin typeface="Calibri" panose="020F0502020204030204" pitchFamily="34" charset="0"/>
                        </a:rPr>
                        <a:t>DC17</a:t>
                      </a:r>
                      <a:endParaRPr lang="en-ZA" sz="1050" dirty="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REAMOHETSWE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MOTHEO</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CLOCOLAN</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440808009</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DC18</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HARTBEESDRAAI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BULTFONTEIN</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dirty="0">
                          <a:effectLst/>
                          <a:latin typeface="Calibri" panose="020F0502020204030204" pitchFamily="34" charset="0"/>
                        </a:rPr>
                        <a:t>440808137</a:t>
                      </a:r>
                      <a:endParaRPr lang="en-ZA" sz="1050" dirty="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DC18</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LA RIVIERA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BULTFONTEIN</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440808178</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DC18</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ONS SIN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BULTFONTEIN</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442008207</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dirty="0">
                          <a:effectLst/>
                          <a:latin typeface="Calibri" panose="020F0502020204030204" pitchFamily="34" charset="0"/>
                        </a:rPr>
                        <a:t>DC18</a:t>
                      </a:r>
                      <a:endParaRPr lang="en-ZA" sz="1050" dirty="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ORANJEKUIL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HOOPSTAD</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444908236</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DC18</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RAPPARDSVLAKTE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WESSELSBRON</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440808142</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DC18</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SARDINIA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BULTFONTEIN</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442908145</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DC18</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THABANG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ODENDAALSRUS</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444908181</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DC18</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VOLSTRUISPAN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WESSELSBRON</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444908054</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DC18</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WILLENDANK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WESSELSBRON</a:t>
                      </a:r>
                      <a:endParaRPr lang="en-ZA" sz="1050"/>
                    </a:p>
                  </a:txBody>
                  <a:tcPr marL="56633" marR="56633" marT="28317" marB="28317">
                    <a:lnL>
                      <a:noFill/>
                    </a:lnL>
                    <a:lnR>
                      <a:noFill/>
                    </a:lnR>
                    <a:lnT>
                      <a:noFill/>
                    </a:lnT>
                    <a:lnB>
                      <a:noFill/>
                    </a:lnB>
                    <a:solidFill>
                      <a:srgbClr val="FFFFFF"/>
                    </a:solidFill>
                  </a:tcPr>
                </a:tc>
              </a:tr>
              <a:tr h="447023">
                <a:tc>
                  <a:txBody>
                    <a:bodyPr/>
                    <a:lstStyle/>
                    <a:p>
                      <a:r>
                        <a:rPr lang="en-ZA" sz="1050">
                          <a:effectLst/>
                          <a:latin typeface="Calibri" panose="020F0502020204030204" pitchFamily="34" charset="0"/>
                        </a:rPr>
                        <a:t>440506123</a:t>
                      </a:r>
                      <a:endParaRPr lang="en-ZA" sz="1050"/>
                    </a:p>
                  </a:txBody>
                  <a:tcPr marL="56633" marR="56633" marT="28317" marB="28317">
                    <a:lnL>
                      <a:noFill/>
                    </a:lnL>
                    <a:lnR>
                      <a:noFill/>
                    </a:lnR>
                    <a:lnT>
                      <a:noFill/>
                    </a:lnT>
                    <a:lnB>
                      <a:noFill/>
                    </a:lnB>
                    <a:solidFill>
                      <a:srgbClr val="FFFFFF"/>
                    </a:solidFill>
                  </a:tcPr>
                </a:tc>
                <a:tc>
                  <a:txBody>
                    <a:bodyPr/>
                    <a:lstStyle/>
                    <a:p>
                      <a:r>
                        <a:rPr lang="en-ZA" sz="1050" strike="sngStrike" baseline="0" dirty="0">
                          <a:effectLst/>
                          <a:latin typeface="Calibri" panose="020F0502020204030204" pitchFamily="34" charset="0"/>
                        </a:rPr>
                        <a:t/>
                      </a:r>
                      <a:br>
                        <a:rPr lang="en-ZA" sz="1050" strike="sngStrike" baseline="0" dirty="0">
                          <a:effectLst/>
                          <a:latin typeface="Calibri" panose="020F0502020204030204" pitchFamily="34" charset="0"/>
                        </a:rPr>
                      </a:br>
                      <a:endParaRPr lang="en-ZA" sz="1050" strike="sngStrike" baseline="0" dirty="0"/>
                    </a:p>
                  </a:txBody>
                  <a:tcPr marL="56633" marR="56633" marT="28317" marB="28317">
                    <a:lnL>
                      <a:noFill/>
                    </a:lnL>
                    <a:lnR>
                      <a:noFill/>
                    </a:lnR>
                    <a:lnT>
                      <a:noFill/>
                    </a:lnT>
                    <a:lnB>
                      <a:noFill/>
                    </a:lnB>
                    <a:solidFill>
                      <a:srgbClr val="FF0000"/>
                    </a:solidFill>
                  </a:tcPr>
                </a:tc>
                <a:tc>
                  <a:txBody>
                    <a:bodyPr/>
                    <a:lstStyle/>
                    <a:p>
                      <a:r>
                        <a:rPr lang="en-ZA" sz="1050">
                          <a:effectLst/>
                          <a:latin typeface="Calibri" panose="020F0502020204030204" pitchFamily="34" charset="0"/>
                        </a:rPr>
                        <a:t>DC18</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WINKELPOS PF/S</a:t>
                      </a:r>
                      <a:endParaRPr lang="en-ZA" sz="1050"/>
                    </a:p>
                  </a:txBody>
                  <a:tcPr marL="56633" marR="56633" marT="28317" marB="28317">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56633" marR="56633" marT="28317" marB="28317">
                    <a:lnL>
                      <a:noFill/>
                    </a:lnL>
                    <a:lnR>
                      <a:noFill/>
                    </a:lnR>
                    <a:lnT>
                      <a:noFill/>
                    </a:lnT>
                    <a:lnB>
                      <a:noFill/>
                    </a:lnB>
                    <a:solidFill>
                      <a:srgbClr val="FFFFFF"/>
                    </a:solidFill>
                  </a:tcPr>
                </a:tc>
                <a:tc>
                  <a:txBody>
                    <a:bodyPr/>
                    <a:lstStyle/>
                    <a:p>
                      <a:r>
                        <a:rPr lang="en-ZA" sz="1050">
                          <a:effectLst/>
                          <a:latin typeface="Calibri" panose="020F0502020204030204" pitchFamily="34" charset="0"/>
                        </a:rPr>
                        <a:t>LEJWELEPUTSWA</a:t>
                      </a:r>
                      <a:endParaRPr lang="en-ZA" sz="1050"/>
                    </a:p>
                  </a:txBody>
                  <a:tcPr marL="56633" marR="56633" marT="28317" marB="28317">
                    <a:lnL>
                      <a:noFill/>
                    </a:lnL>
                    <a:lnR>
                      <a:noFill/>
                    </a:lnR>
                    <a:lnT>
                      <a:noFill/>
                    </a:lnT>
                    <a:lnB>
                      <a:noFill/>
                    </a:lnB>
                    <a:solidFill>
                      <a:srgbClr val="FFFFFF"/>
                    </a:solidFill>
                  </a:tcPr>
                </a:tc>
                <a:tc>
                  <a:txBody>
                    <a:bodyPr/>
                    <a:lstStyle/>
                    <a:p>
                      <a:r>
                        <a:rPr lang="en-ZA" sz="1050" dirty="0">
                          <a:effectLst/>
                          <a:latin typeface="Calibri" panose="020F0502020204030204" pitchFamily="34" charset="0"/>
                        </a:rPr>
                        <a:t>KROONSTAD</a:t>
                      </a:r>
                      <a:endParaRPr lang="en-ZA" sz="1050" dirty="0"/>
                    </a:p>
                  </a:txBody>
                  <a:tcPr marL="56633" marR="56633" marT="28317" marB="28317">
                    <a:lnL>
                      <a:noFill/>
                    </a:lnL>
                    <a:lnR>
                      <a:noFill/>
                    </a:lnR>
                    <a:lnT>
                      <a:noFill/>
                    </a:lnT>
                    <a:lnB>
                      <a:noFill/>
                    </a:lnB>
                    <a:solidFill>
                      <a:srgbClr val="FFFFFF"/>
                    </a:solidFill>
                  </a:tcPr>
                </a:tc>
              </a:tr>
            </a:tbl>
          </a:graphicData>
        </a:graphic>
      </p:graphicFrame>
      <p:sp>
        <p:nvSpPr>
          <p:cNvPr id="4" name="TextBox 3"/>
          <p:cNvSpPr txBox="1"/>
          <p:nvPr/>
        </p:nvSpPr>
        <p:spPr>
          <a:xfrm>
            <a:off x="211015" y="105508"/>
            <a:ext cx="11245362" cy="369332"/>
          </a:xfrm>
          <a:prstGeom prst="rect">
            <a:avLst/>
          </a:prstGeom>
          <a:noFill/>
        </p:spPr>
        <p:txBody>
          <a:bodyPr wrap="square" rtlCol="0">
            <a:spAutoFit/>
          </a:bodyPr>
          <a:lstStyle/>
          <a:p>
            <a:r>
              <a:rPr lang="en-ZA" dirty="0" smtClean="0"/>
              <a:t>Schools without e-mail addresses</a:t>
            </a:r>
            <a:endParaRPr lang="en-ZA" dirty="0"/>
          </a:p>
        </p:txBody>
      </p:sp>
    </p:spTree>
    <p:extLst>
      <p:ext uri="{BB962C8B-B14F-4D97-AF65-F5344CB8AC3E}">
        <p14:creationId xmlns:p14="http://schemas.microsoft.com/office/powerpoint/2010/main" val="18206857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004936" y="2109457"/>
            <a:ext cx="10212308" cy="3416320"/>
          </a:xfrm>
          <a:prstGeom prst="rect">
            <a:avLst/>
          </a:prstGeom>
        </p:spPr>
        <p:txBody>
          <a:bodyPr wrap="square">
            <a:spAutoFit/>
          </a:bodyPr>
          <a:lstStyle/>
          <a:p>
            <a:pPr algn="ctr"/>
            <a:r>
              <a:rPr lang="en-ZA" sz="7200" b="1" dirty="0" smtClean="0">
                <a:solidFill>
                  <a:srgbClr val="FF0000"/>
                </a:solidFill>
              </a:rPr>
              <a:t>Error and Omission report</a:t>
            </a:r>
          </a:p>
          <a:p>
            <a:pPr algn="ctr"/>
            <a:r>
              <a:rPr lang="en-ZA" sz="7200" b="1" dirty="0" smtClean="0">
                <a:solidFill>
                  <a:srgbClr val="FF0000"/>
                </a:solidFill>
              </a:rPr>
              <a:t>Teaching Load and Duplicate Learners</a:t>
            </a:r>
            <a:endParaRPr lang="en-ZA" sz="7200" b="1" dirty="0">
              <a:solidFill>
                <a:srgbClr val="FF0000"/>
              </a:solidFill>
            </a:endParaRPr>
          </a:p>
        </p:txBody>
      </p:sp>
    </p:spTree>
    <p:extLst>
      <p:ext uri="{BB962C8B-B14F-4D97-AF65-F5344CB8AC3E}">
        <p14:creationId xmlns:p14="http://schemas.microsoft.com/office/powerpoint/2010/main" val="745448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1223410" y="0"/>
            <a:ext cx="9745180" cy="6858000"/>
          </a:xfrm>
          <a:prstGeom prst="rect">
            <a:avLst/>
          </a:prstGeom>
        </p:spPr>
      </p:pic>
    </p:spTree>
    <p:extLst>
      <p:ext uri="{BB962C8B-B14F-4D97-AF65-F5344CB8AC3E}">
        <p14:creationId xmlns:p14="http://schemas.microsoft.com/office/powerpoint/2010/main" val="10777906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764458" y="0"/>
            <a:ext cx="8663084" cy="6858000"/>
          </a:xfrm>
          <a:prstGeom prst="rect">
            <a:avLst/>
          </a:prstGeom>
        </p:spPr>
      </p:pic>
    </p:spTree>
    <p:extLst>
      <p:ext uri="{BB962C8B-B14F-4D97-AF65-F5344CB8AC3E}">
        <p14:creationId xmlns:p14="http://schemas.microsoft.com/office/powerpoint/2010/main" val="2466452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74140" y="0"/>
            <a:ext cx="12192000" cy="685800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1245870" y="0"/>
            <a:ext cx="9700260" cy="6858000"/>
          </a:xfrm>
          <a:prstGeom prst="rect">
            <a:avLst/>
          </a:prstGeom>
        </p:spPr>
      </p:pic>
    </p:spTree>
    <p:extLst>
      <p:ext uri="{BB962C8B-B14F-4D97-AF65-F5344CB8AC3E}">
        <p14:creationId xmlns:p14="http://schemas.microsoft.com/office/powerpoint/2010/main" val="16118609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276" y="181804"/>
            <a:ext cx="11549449" cy="1200329"/>
          </a:xfrm>
          <a:prstGeom prst="rect">
            <a:avLst/>
          </a:prstGeom>
        </p:spPr>
        <p:txBody>
          <a:bodyPr wrap="square">
            <a:spAutoFit/>
          </a:bodyPr>
          <a:lstStyle/>
          <a:p>
            <a:pPr algn="ctr"/>
            <a:r>
              <a:rPr lang="en-ZA" sz="7200" b="1" dirty="0" smtClean="0">
                <a:solidFill>
                  <a:srgbClr val="FF0000"/>
                </a:solidFill>
              </a:rPr>
              <a:t>DUPLICATE LEARNERS</a:t>
            </a:r>
            <a:endParaRPr lang="en-ZA" sz="7200" b="1" dirty="0">
              <a:solidFill>
                <a:srgbClr val="FF0000"/>
              </a:solidFill>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1452546316"/>
              </p:ext>
            </p:extLst>
          </p:nvPr>
        </p:nvGraphicFramePr>
        <p:xfrm>
          <a:off x="1927662" y="1159359"/>
          <a:ext cx="7298716" cy="5639393"/>
        </p:xfrm>
        <a:graphic>
          <a:graphicData uri="http://schemas.openxmlformats.org/presentationml/2006/ole">
            <mc:AlternateContent xmlns:mc="http://schemas.openxmlformats.org/markup-compatibility/2006">
              <mc:Choice xmlns:v="urn:schemas-microsoft-com:vml" Requires="v">
                <p:oleObj spid="_x0000_s16455" name="Presentation" r:id="rId3" imgW="4393596" imgH="3395487" progId="PowerPoint.Show.12">
                  <p:embed/>
                </p:oleObj>
              </mc:Choice>
              <mc:Fallback>
                <p:oleObj name="Presentation" r:id="rId3" imgW="4393596" imgH="3395487" progId="PowerPoint.Show.12">
                  <p:embed/>
                  <p:pic>
                    <p:nvPicPr>
                      <p:cNvPr id="0" name=""/>
                      <p:cNvPicPr/>
                      <p:nvPr/>
                    </p:nvPicPr>
                    <p:blipFill>
                      <a:blip r:embed="rId4"/>
                      <a:stretch>
                        <a:fillRect/>
                      </a:stretch>
                    </p:blipFill>
                    <p:spPr>
                      <a:xfrm>
                        <a:off x="1927662" y="1159359"/>
                        <a:ext cx="7298716" cy="5639393"/>
                      </a:xfrm>
                      <a:prstGeom prst="rect">
                        <a:avLst/>
                      </a:prstGeom>
                    </p:spPr>
                  </p:pic>
                </p:oleObj>
              </mc:Fallback>
            </mc:AlternateContent>
          </a:graphicData>
        </a:graphic>
      </p:graphicFrame>
    </p:spTree>
    <p:extLst>
      <p:ext uri="{BB962C8B-B14F-4D97-AF65-F5344CB8AC3E}">
        <p14:creationId xmlns:p14="http://schemas.microsoft.com/office/powerpoint/2010/main" val="13351436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900112" y="157162"/>
            <a:ext cx="10391775" cy="6543675"/>
          </a:xfrm>
          <a:prstGeom prst="rect">
            <a:avLst/>
          </a:prstGeom>
        </p:spPr>
      </p:pic>
    </p:spTree>
    <p:extLst>
      <p:ext uri="{BB962C8B-B14F-4D97-AF65-F5344CB8AC3E}">
        <p14:creationId xmlns:p14="http://schemas.microsoft.com/office/powerpoint/2010/main" val="10563302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280434" y="0"/>
            <a:ext cx="9631132" cy="6858000"/>
          </a:xfrm>
          <a:prstGeom prst="rect">
            <a:avLst/>
          </a:prstGeom>
        </p:spPr>
      </p:pic>
    </p:spTree>
    <p:extLst>
      <p:ext uri="{BB962C8B-B14F-4D97-AF65-F5344CB8AC3E}">
        <p14:creationId xmlns:p14="http://schemas.microsoft.com/office/powerpoint/2010/main" val="38942115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val="1768756895"/>
              </p:ext>
            </p:extLst>
          </p:nvPr>
        </p:nvGraphicFramePr>
        <p:xfrm>
          <a:off x="6731772" y="5977"/>
          <a:ext cx="4842390" cy="6852023"/>
        </p:xfrm>
        <a:graphic>
          <a:graphicData uri="http://schemas.openxmlformats.org/presentationml/2006/ole">
            <mc:AlternateContent xmlns:mc="http://schemas.openxmlformats.org/markup-compatibility/2006">
              <mc:Choice xmlns:v="urn:schemas-microsoft-com:vml" Requires="v">
                <p:oleObj spid="_x0000_s21562" name="Acrobat Document" r:id="rId4" imgW="5667119" imgH="8019810" progId="AcroExch.Document.DC">
                  <p:embed/>
                </p:oleObj>
              </mc:Choice>
              <mc:Fallback>
                <p:oleObj name="Acrobat Document" r:id="rId4" imgW="5667119" imgH="8019810" progId="AcroExch.Document.DC">
                  <p:embed/>
                  <p:pic>
                    <p:nvPicPr>
                      <p:cNvPr id="0" name=""/>
                      <p:cNvPicPr/>
                      <p:nvPr/>
                    </p:nvPicPr>
                    <p:blipFill>
                      <a:blip r:embed="rId5"/>
                      <a:stretch>
                        <a:fillRect/>
                      </a:stretch>
                    </p:blipFill>
                    <p:spPr>
                      <a:xfrm>
                        <a:off x="6731772" y="5977"/>
                        <a:ext cx="4842390" cy="6852023"/>
                      </a:xfrm>
                      <a:prstGeom prst="rect">
                        <a:avLst/>
                      </a:prstGeom>
                      <a:blipFill>
                        <a:blip r:embed="rId6"/>
                        <a:tile tx="0" ty="0" sx="100000" sy="100000" flip="none" algn="tl"/>
                      </a:blipFill>
                    </p:spPr>
                  </p:pic>
                </p:oleObj>
              </mc:Fallback>
            </mc:AlternateContent>
          </a:graphicData>
        </a:graphic>
      </p:graphicFrame>
      <p:sp>
        <p:nvSpPr>
          <p:cNvPr id="4" name="Rectangle 3"/>
          <p:cNvSpPr/>
          <p:nvPr/>
        </p:nvSpPr>
        <p:spPr>
          <a:xfrm>
            <a:off x="869781" y="1310386"/>
            <a:ext cx="4992210" cy="646331"/>
          </a:xfrm>
          <a:prstGeom prst="rect">
            <a:avLst/>
          </a:prstGeom>
        </p:spPr>
        <p:txBody>
          <a:bodyPr wrap="square">
            <a:spAutoFit/>
          </a:bodyPr>
          <a:lstStyle/>
          <a:p>
            <a:pPr algn="ctr"/>
            <a:r>
              <a:rPr lang="en-ZA" sz="3600" b="1" dirty="0" smtClean="0">
                <a:solidFill>
                  <a:srgbClr val="FF0000"/>
                </a:solidFill>
              </a:rPr>
              <a:t>Mismatch </a:t>
            </a:r>
            <a:r>
              <a:rPr lang="en-ZA" sz="3600" b="1" dirty="0" smtClean="0">
                <a:solidFill>
                  <a:srgbClr val="FF0000"/>
                </a:solidFill>
              </a:rPr>
              <a:t>subjects</a:t>
            </a:r>
            <a:endParaRPr lang="en-ZA" sz="3600" b="1" dirty="0">
              <a:solidFill>
                <a:srgbClr val="FF0000"/>
              </a:solidFill>
            </a:endParaRPr>
          </a:p>
        </p:txBody>
      </p:sp>
      <p:sp>
        <p:nvSpPr>
          <p:cNvPr id="6" name="TextBox 5"/>
          <p:cNvSpPr txBox="1"/>
          <p:nvPr/>
        </p:nvSpPr>
        <p:spPr>
          <a:xfrm>
            <a:off x="288323" y="2551837"/>
            <a:ext cx="6351373" cy="1754326"/>
          </a:xfrm>
          <a:prstGeom prst="rect">
            <a:avLst/>
          </a:prstGeom>
          <a:noFill/>
        </p:spPr>
        <p:txBody>
          <a:bodyPr wrap="square" rtlCol="0">
            <a:spAutoFit/>
          </a:bodyPr>
          <a:lstStyle/>
          <a:p>
            <a:r>
              <a:rPr lang="en-ZA" dirty="0" smtClean="0"/>
              <a:t>This will also have a negative effect on the delivery of Work Books</a:t>
            </a:r>
          </a:p>
          <a:p>
            <a:endParaRPr lang="en-ZA" dirty="0" smtClean="0"/>
          </a:p>
          <a:p>
            <a:r>
              <a:rPr lang="en-ZA" dirty="0" smtClean="0"/>
              <a:t>Wrong work books will be received</a:t>
            </a:r>
          </a:p>
          <a:p>
            <a:endParaRPr lang="en-ZA" dirty="0" smtClean="0"/>
          </a:p>
          <a:p>
            <a:r>
              <a:rPr lang="en-ZA" dirty="0" smtClean="0"/>
              <a:t>Wrong question papers will be delivered for common papers</a:t>
            </a:r>
          </a:p>
          <a:p>
            <a:endParaRPr lang="en-ZA" dirty="0"/>
          </a:p>
        </p:txBody>
      </p:sp>
    </p:spTree>
    <p:extLst>
      <p:ext uri="{BB962C8B-B14F-4D97-AF65-F5344CB8AC3E}">
        <p14:creationId xmlns:p14="http://schemas.microsoft.com/office/powerpoint/2010/main" val="3031672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1"/>
            <a:ext cx="12192000" cy="6858000"/>
          </a:xfrm>
          <a:prstGeom prst="rect">
            <a:avLst/>
          </a:prstGeom>
          <a:noFill/>
          <a:ln w="9525">
            <a:no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val="1041536503"/>
              </p:ext>
            </p:extLst>
          </p:nvPr>
        </p:nvGraphicFramePr>
        <p:xfrm>
          <a:off x="6722076" y="94246"/>
          <a:ext cx="4713405" cy="6669507"/>
        </p:xfrm>
        <a:graphic>
          <a:graphicData uri="http://schemas.openxmlformats.org/presentationml/2006/ole">
            <mc:AlternateContent xmlns:mc="http://schemas.openxmlformats.org/markup-compatibility/2006">
              <mc:Choice xmlns:v="urn:schemas-microsoft-com:vml" Requires="v">
                <p:oleObj spid="_x0000_s19516" name="Acrobat Document" r:id="rId4" imgW="5667119" imgH="8019810" progId="AcroExch.Document.DC">
                  <p:embed/>
                </p:oleObj>
              </mc:Choice>
              <mc:Fallback>
                <p:oleObj name="Acrobat Document" r:id="rId4" imgW="5667119" imgH="8019810" progId="AcroExch.Document.DC">
                  <p:embed/>
                  <p:pic>
                    <p:nvPicPr>
                      <p:cNvPr id="0" name=""/>
                      <p:cNvPicPr/>
                      <p:nvPr/>
                    </p:nvPicPr>
                    <p:blipFill>
                      <a:blip r:embed="rId5"/>
                      <a:stretch>
                        <a:fillRect/>
                      </a:stretch>
                    </p:blipFill>
                    <p:spPr>
                      <a:xfrm>
                        <a:off x="6722076" y="94246"/>
                        <a:ext cx="4713405" cy="6669507"/>
                      </a:xfrm>
                      <a:prstGeom prst="rect">
                        <a:avLst/>
                      </a:prstGeom>
                      <a:blipFill>
                        <a:blip r:embed="rId6"/>
                        <a:tile tx="0" ty="0" sx="100000" sy="100000" flip="none" algn="tl"/>
                      </a:blipFill>
                    </p:spPr>
                  </p:pic>
                </p:oleObj>
              </mc:Fallback>
            </mc:AlternateContent>
          </a:graphicData>
        </a:graphic>
      </p:graphicFrame>
      <p:sp>
        <p:nvSpPr>
          <p:cNvPr id="4" name="Rectangle 3"/>
          <p:cNvSpPr/>
          <p:nvPr/>
        </p:nvSpPr>
        <p:spPr>
          <a:xfrm>
            <a:off x="553241" y="2092982"/>
            <a:ext cx="5476857" cy="2308324"/>
          </a:xfrm>
          <a:prstGeom prst="rect">
            <a:avLst/>
          </a:prstGeom>
        </p:spPr>
        <p:txBody>
          <a:bodyPr wrap="square">
            <a:spAutoFit/>
          </a:bodyPr>
          <a:lstStyle/>
          <a:p>
            <a:pPr algn="ctr"/>
            <a:r>
              <a:rPr lang="en-ZA" sz="3600" b="1" dirty="0" smtClean="0">
                <a:solidFill>
                  <a:srgbClr val="FF0000"/>
                </a:solidFill>
              </a:rPr>
              <a:t>Engineering Graphics and Design (EGD) not taken with Technical subjects as stipulated in the Policy</a:t>
            </a:r>
            <a:endParaRPr lang="en-ZA" sz="3600" b="1" dirty="0">
              <a:solidFill>
                <a:srgbClr val="FF0000"/>
              </a:solidFill>
            </a:endParaRPr>
          </a:p>
        </p:txBody>
      </p:sp>
    </p:spTree>
    <p:extLst>
      <p:ext uri="{BB962C8B-B14F-4D97-AF65-F5344CB8AC3E}">
        <p14:creationId xmlns:p14="http://schemas.microsoft.com/office/powerpoint/2010/main" val="10204993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113413" y="1557522"/>
            <a:ext cx="3755149" cy="2380164"/>
          </a:xfrm>
          <a:prstGeom prst="rect">
            <a:avLst/>
          </a:prstGeom>
        </p:spPr>
        <p:txBody>
          <a:bodyPr wrap="square">
            <a:spAutoFit/>
          </a:bodyPr>
          <a:lstStyle/>
          <a:p>
            <a:pPr algn="ctr"/>
            <a:r>
              <a:rPr lang="en-ZA" sz="3600" b="1" dirty="0" smtClean="0">
                <a:solidFill>
                  <a:srgbClr val="FF0000"/>
                </a:solidFill>
              </a:rPr>
              <a:t>Old Technical Subjects still registered at schools</a:t>
            </a:r>
            <a:endParaRPr lang="en-ZA" sz="3600" b="1" dirty="0">
              <a:solidFill>
                <a:srgbClr val="FF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661247566"/>
              </p:ext>
            </p:extLst>
          </p:nvPr>
        </p:nvGraphicFramePr>
        <p:xfrm>
          <a:off x="6553971" y="30701"/>
          <a:ext cx="4773055" cy="6753913"/>
        </p:xfrm>
        <a:graphic>
          <a:graphicData uri="http://schemas.openxmlformats.org/presentationml/2006/ole">
            <mc:AlternateContent xmlns:mc="http://schemas.openxmlformats.org/markup-compatibility/2006">
              <mc:Choice xmlns:v="urn:schemas-microsoft-com:vml" Requires="v">
                <p:oleObj spid="_x0000_s22576" name="Acrobat Document" r:id="rId4" imgW="5667119" imgH="8019810" progId="AcroExch.Document.DC">
                  <p:embed/>
                </p:oleObj>
              </mc:Choice>
              <mc:Fallback>
                <p:oleObj name="Acrobat Document" r:id="rId4" imgW="5667119" imgH="8019810" progId="AcroExch.Document.DC">
                  <p:embed/>
                  <p:pic>
                    <p:nvPicPr>
                      <p:cNvPr id="0" name=""/>
                      <p:cNvPicPr/>
                      <p:nvPr/>
                    </p:nvPicPr>
                    <p:blipFill>
                      <a:blip r:embed="rId5"/>
                      <a:stretch>
                        <a:fillRect/>
                      </a:stretch>
                    </p:blipFill>
                    <p:spPr>
                      <a:xfrm>
                        <a:off x="6553971" y="30701"/>
                        <a:ext cx="4773055" cy="6753913"/>
                      </a:xfrm>
                      <a:prstGeom prst="rect">
                        <a:avLst/>
                      </a:prstGeom>
                      <a:blipFill>
                        <a:blip r:embed="rId6"/>
                        <a:tile tx="0" ty="0" sx="100000" sy="100000" flip="none" algn="tl"/>
                      </a:blipFill>
                    </p:spPr>
                  </p:pic>
                </p:oleObj>
              </mc:Fallback>
            </mc:AlternateContent>
          </a:graphicData>
        </a:graphic>
      </p:graphicFrame>
    </p:spTree>
    <p:extLst>
      <p:ext uri="{BB962C8B-B14F-4D97-AF65-F5344CB8AC3E}">
        <p14:creationId xmlns:p14="http://schemas.microsoft.com/office/powerpoint/2010/main" val="3867903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2261614759"/>
              </p:ext>
            </p:extLst>
          </p:nvPr>
        </p:nvGraphicFramePr>
        <p:xfrm>
          <a:off x="123086" y="123086"/>
          <a:ext cx="11913582" cy="13199890"/>
        </p:xfrm>
        <a:graphic>
          <a:graphicData uri="http://schemas.openxmlformats.org/drawingml/2006/table">
            <a:tbl>
              <a:tblPr/>
              <a:tblGrid>
                <a:gridCol w="1985597"/>
                <a:gridCol w="1985597"/>
                <a:gridCol w="1985597"/>
                <a:gridCol w="1985597"/>
                <a:gridCol w="1985597"/>
                <a:gridCol w="1985597"/>
              </a:tblGrid>
              <a:tr h="131864">
                <a:tc gridSpan="6">
                  <a:txBody>
                    <a:bodyPr/>
                    <a:lstStyle/>
                    <a:p>
                      <a:r>
                        <a:rPr lang="en-ZA" sz="1200"/>
                        <a:t>vw_LatestImportAllYears</a:t>
                      </a:r>
                    </a:p>
                  </a:txBody>
                  <a:tcPr marL="21829" marR="21829" marT="10915" marB="10915" anchor="ctr">
                    <a:solidFill>
                      <a:srgbClr val="FFFFFF"/>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102011">
                <a:tc>
                  <a:txBody>
                    <a:bodyPr/>
                    <a:lstStyle/>
                    <a:p>
                      <a:r>
                        <a:rPr lang="en-ZA" sz="1200">
                          <a:effectLst/>
                          <a:latin typeface="Calibri" panose="020F0502020204030204" pitchFamily="34" charset="0"/>
                        </a:rPr>
                        <a:t>Computer</a:t>
                      </a:r>
                      <a:endParaRPr lang="en-ZA" sz="1200"/>
                    </a:p>
                  </a:txBody>
                  <a:tcPr marL="21829" marR="21829" marT="10915" marB="10915" anchor="ctr">
                    <a:lnL>
                      <a:noFill/>
                    </a:lnL>
                    <a:lnR>
                      <a:noFill/>
                    </a:lnR>
                    <a:lnB>
                      <a:noFill/>
                    </a:lnB>
                    <a:solidFill>
                      <a:srgbClr val="C0C0C0"/>
                    </a:solidFill>
                  </a:tcPr>
                </a:tc>
                <a:tc>
                  <a:txBody>
                    <a:bodyPr/>
                    <a:lstStyle/>
                    <a:p>
                      <a:r>
                        <a:rPr lang="en-ZA" sz="1200">
                          <a:effectLst/>
                          <a:latin typeface="Calibri" panose="020F0502020204030204" pitchFamily="34" charset="0"/>
                        </a:rPr>
                        <a:t>EMail</a:t>
                      </a:r>
                      <a:endParaRPr lang="en-ZA" sz="1200"/>
                    </a:p>
                  </a:txBody>
                  <a:tcPr marL="21829" marR="21829" marT="10915" marB="10915"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District5</a:t>
                      </a:r>
                      <a:endParaRPr lang="en-ZA" sz="1200"/>
                    </a:p>
                  </a:txBody>
                  <a:tcPr marL="21829" marR="21829" marT="10915" marB="10915"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SchoolName</a:t>
                      </a:r>
                      <a:endParaRPr lang="en-ZA" sz="1200"/>
                    </a:p>
                  </a:txBody>
                  <a:tcPr marL="21829" marR="21829" marT="10915" marB="10915"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ImportMonth</a:t>
                      </a:r>
                      <a:endParaRPr lang="en-ZA" sz="1200"/>
                    </a:p>
                  </a:txBody>
                  <a:tcPr marL="21829" marR="21829" marT="10915" marB="10915"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DCNAME</a:t>
                      </a:r>
                      <a:endParaRPr lang="en-ZA" sz="1200"/>
                    </a:p>
                  </a:txBody>
                  <a:tcPr marL="21829" marR="21829" marT="10915" marB="10915" anchor="ctr">
                    <a:lnL>
                      <a:noFill/>
                    </a:lnL>
                    <a:lnR>
                      <a:noFill/>
                    </a:lnR>
                    <a:lnT>
                      <a:noFill/>
                    </a:lnT>
                    <a:lnB>
                      <a:noFill/>
                    </a:lnB>
                    <a:solidFill>
                      <a:srgbClr val="C0C0C0"/>
                    </a:solidFill>
                  </a:tcPr>
                </a:tc>
              </a:tr>
              <a:tr h="194070">
                <a:tc>
                  <a:txBody>
                    <a:bodyPr/>
                    <a:lstStyle/>
                    <a:p>
                      <a:r>
                        <a:rPr lang="en-ZA" sz="1200">
                          <a:effectLst/>
                          <a:latin typeface="Calibri" panose="020F0502020204030204" pitchFamily="34" charset="0"/>
                        </a:rPr>
                        <a:t>440101086</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AASVOëLKRANS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442807286</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BELLONA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440101173</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BOHLOKWA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441501026</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CAROLINA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443410113</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HESTERDAL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441407071</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KETA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440101147</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KWALENT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440101068</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LELONG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441811142</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LERATO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441501009</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MAGDALENA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443701175</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MAKWANYANE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440101184</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MAMOJALEFA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441501130</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MASHAYENG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440101203</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MEETS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440101075</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MERWESHOOP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441501221</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MEYNELL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440101154</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21829" marR="21829" marT="10915" marB="10915">
                    <a:lnL>
                      <a:noFill/>
                    </a:lnL>
                    <a:lnR>
                      <a:noFill/>
                    </a:lnR>
                    <a:lnT>
                      <a:noFill/>
                    </a:lnT>
                    <a:lnB>
                      <a:noFill/>
                    </a:lnB>
                    <a:solidFill>
                      <a:srgbClr val="FF0000"/>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MISPA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440101160</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MOLEBOHE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443410204</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OOSTHUIZENSHOEK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443410331</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PHALLA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440101131</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PIETERSHOF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443410176</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POMMERN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442710325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RAMAELE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440101116</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REDUMETSE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443410230</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RONDEBOSCH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441407033</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SEFOMELA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443410180</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SEKHAAHLA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443410112</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SUSANNASKOP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443410335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SWARTBERG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440101029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441407128</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VAILIMA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441501111</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WELVANPAS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THABO MOFUTSANYANA</a:t>
                      </a:r>
                      <a:endParaRPr lang="en-ZA" sz="1200"/>
                    </a:p>
                  </a:txBody>
                  <a:tcPr marL="21829" marR="21829" marT="10915" marB="10915">
                    <a:lnL>
                      <a:noFill/>
                    </a:lnL>
                    <a:lnR>
                      <a:noFill/>
                    </a:lnR>
                    <a:lnT>
                      <a:noFill/>
                    </a:lnT>
                    <a:lnB>
                      <a:noFill/>
                    </a:lnB>
                    <a:solidFill>
                      <a:srgbClr val="FFFFFF"/>
                    </a:solidFill>
                  </a:tcPr>
                </a:tc>
              </a:tr>
              <a:tr h="194070">
                <a:tc>
                  <a:txBody>
                    <a:bodyPr/>
                    <a:lstStyle/>
                    <a:p>
                      <a:r>
                        <a:rPr lang="en-ZA" sz="1200">
                          <a:effectLst/>
                          <a:latin typeface="Calibri" panose="020F0502020204030204" pitchFamily="34" charset="0"/>
                        </a:rPr>
                        <a:t>440101141</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
                      </a:r>
                      <a:br>
                        <a:rPr lang="en-ZA" sz="1200">
                          <a:effectLst/>
                          <a:latin typeface="Calibri" panose="020F0502020204030204" pitchFamily="34" charset="0"/>
                        </a:rPr>
                      </a:b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DC19</a:t>
                      </a:r>
                      <a:endParaRPr lang="en-ZA" sz="1200"/>
                    </a:p>
                  </a:txBody>
                  <a:tcPr marL="21829" marR="21829" marT="10915" marB="10915">
                    <a:lnL>
                      <a:noFill/>
                    </a:lnL>
                    <a:lnR>
                      <a:noFill/>
                    </a:lnR>
                    <a:lnT>
                      <a:noFill/>
                    </a:lnT>
                    <a:lnB>
                      <a:noFill/>
                    </a:lnB>
                    <a:solidFill>
                      <a:srgbClr val="FFFFFF"/>
                    </a:solidFill>
                  </a:tcPr>
                </a:tc>
                <a:tc>
                  <a:txBody>
                    <a:bodyPr/>
                    <a:lstStyle/>
                    <a:p>
                      <a:r>
                        <a:rPr lang="en-ZA" sz="1200">
                          <a:effectLst/>
                          <a:latin typeface="Calibri" panose="020F0502020204030204" pitchFamily="34" charset="0"/>
                        </a:rPr>
                        <a:t>YEDDO PF/S</a:t>
                      </a:r>
                      <a:endParaRPr lang="en-ZA" sz="1200"/>
                    </a:p>
                  </a:txBody>
                  <a:tcPr marL="21829" marR="21829" marT="10915" marB="10915">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21829" marR="21829" marT="10915" marB="10915">
                    <a:lnL>
                      <a:noFill/>
                    </a:lnL>
                    <a:lnR>
                      <a:noFill/>
                    </a:lnR>
                    <a:lnT>
                      <a:noFill/>
                    </a:lnT>
                    <a:lnB>
                      <a:noFill/>
                    </a:lnB>
                    <a:solidFill>
                      <a:srgbClr val="FFFFFF"/>
                    </a:solidFill>
                  </a:tcPr>
                </a:tc>
                <a:tc>
                  <a:txBody>
                    <a:bodyPr/>
                    <a:lstStyle/>
                    <a:p>
                      <a:r>
                        <a:rPr lang="en-ZA" sz="1200" dirty="0">
                          <a:effectLst/>
                          <a:latin typeface="Calibri" panose="020F0502020204030204" pitchFamily="34" charset="0"/>
                        </a:rPr>
                        <a:t>THABO MOFUTSANYANA</a:t>
                      </a:r>
                      <a:endParaRPr lang="en-ZA" sz="1200" dirty="0"/>
                    </a:p>
                  </a:txBody>
                  <a:tcPr marL="21829" marR="21829" marT="10915" marB="10915">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8668548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74140" y="0"/>
            <a:ext cx="12192000" cy="6858000"/>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2499058147"/>
              </p:ext>
            </p:extLst>
          </p:nvPr>
        </p:nvGraphicFramePr>
        <p:xfrm>
          <a:off x="7687362" y="719931"/>
          <a:ext cx="3829050" cy="5418138"/>
        </p:xfrm>
        <a:graphic>
          <a:graphicData uri="http://schemas.openxmlformats.org/presentationml/2006/ole">
            <mc:AlternateContent xmlns:mc="http://schemas.openxmlformats.org/markup-compatibility/2006">
              <mc:Choice xmlns:v="urn:schemas-microsoft-com:vml" Requires="v">
                <p:oleObj spid="_x0000_s23600" name="Acrobat Document" r:id="rId4" imgW="5667480" imgH="8020080" progId="AcroExch.Document.DC">
                  <p:embed/>
                </p:oleObj>
              </mc:Choice>
              <mc:Fallback>
                <p:oleObj name="Acrobat Document" r:id="rId4" imgW="5667480" imgH="8020080" progId="AcroExch.Document.DC">
                  <p:embed/>
                  <p:pic>
                    <p:nvPicPr>
                      <p:cNvPr id="0" name=""/>
                      <p:cNvPicPr/>
                      <p:nvPr/>
                    </p:nvPicPr>
                    <p:blipFill>
                      <a:blip r:embed="rId5"/>
                      <a:stretch>
                        <a:fillRect/>
                      </a:stretch>
                    </p:blipFill>
                    <p:spPr>
                      <a:xfrm>
                        <a:off x="7687362" y="719931"/>
                        <a:ext cx="3829050" cy="5418138"/>
                      </a:xfrm>
                      <a:prstGeom prst="rect">
                        <a:avLst/>
                      </a:prstGeom>
                      <a:blipFill>
                        <a:blip r:embed="rId6"/>
                        <a:tile tx="0" ty="0" sx="100000" sy="100000" flip="none" algn="tl"/>
                      </a:blipFill>
                    </p:spPr>
                  </p:pic>
                </p:oleObj>
              </mc:Fallback>
            </mc:AlternateContent>
          </a:graphicData>
        </a:graphic>
      </p:graphicFrame>
      <p:sp>
        <p:nvSpPr>
          <p:cNvPr id="4" name="Rectangle 3"/>
          <p:cNvSpPr/>
          <p:nvPr/>
        </p:nvSpPr>
        <p:spPr>
          <a:xfrm>
            <a:off x="1055749" y="2228671"/>
            <a:ext cx="3755149" cy="1200329"/>
          </a:xfrm>
          <a:prstGeom prst="rect">
            <a:avLst/>
          </a:prstGeom>
        </p:spPr>
        <p:txBody>
          <a:bodyPr wrap="square">
            <a:spAutoFit/>
          </a:bodyPr>
          <a:lstStyle/>
          <a:p>
            <a:pPr algn="ctr"/>
            <a:r>
              <a:rPr lang="en-ZA" sz="3600" b="1" dirty="0" smtClean="0">
                <a:solidFill>
                  <a:srgbClr val="FF0000"/>
                </a:solidFill>
              </a:rPr>
              <a:t>Learners without any Maths</a:t>
            </a:r>
            <a:endParaRPr lang="en-ZA" sz="3600" b="1" dirty="0">
              <a:solidFill>
                <a:srgbClr val="FF0000"/>
              </a:solidFill>
            </a:endParaRPr>
          </a:p>
        </p:txBody>
      </p:sp>
    </p:spTree>
    <p:extLst>
      <p:ext uri="{BB962C8B-B14F-4D97-AF65-F5344CB8AC3E}">
        <p14:creationId xmlns:p14="http://schemas.microsoft.com/office/powerpoint/2010/main" val="9582967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74140" y="0"/>
            <a:ext cx="12192000" cy="6858000"/>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3199826484"/>
              </p:ext>
            </p:extLst>
          </p:nvPr>
        </p:nvGraphicFramePr>
        <p:xfrm>
          <a:off x="7201329" y="611059"/>
          <a:ext cx="3829050" cy="5418138"/>
        </p:xfrm>
        <a:graphic>
          <a:graphicData uri="http://schemas.openxmlformats.org/presentationml/2006/ole">
            <mc:AlternateContent xmlns:mc="http://schemas.openxmlformats.org/markup-compatibility/2006">
              <mc:Choice xmlns:v="urn:schemas-microsoft-com:vml" Requires="v">
                <p:oleObj spid="_x0000_s24624" name="Acrobat Document" r:id="rId4" imgW="5667119" imgH="8019810" progId="AcroExch.Document.DC">
                  <p:embed/>
                </p:oleObj>
              </mc:Choice>
              <mc:Fallback>
                <p:oleObj name="Acrobat Document" r:id="rId4" imgW="5667119" imgH="8019810" progId="AcroExch.Document.DC">
                  <p:embed/>
                  <p:pic>
                    <p:nvPicPr>
                      <p:cNvPr id="0" name=""/>
                      <p:cNvPicPr/>
                      <p:nvPr/>
                    </p:nvPicPr>
                    <p:blipFill>
                      <a:blip r:embed="rId5"/>
                      <a:stretch>
                        <a:fillRect/>
                      </a:stretch>
                    </p:blipFill>
                    <p:spPr>
                      <a:xfrm>
                        <a:off x="7201329" y="611059"/>
                        <a:ext cx="3829050" cy="5418138"/>
                      </a:xfrm>
                      <a:prstGeom prst="rect">
                        <a:avLst/>
                      </a:prstGeom>
                      <a:blipFill>
                        <a:blip r:embed="rId6"/>
                        <a:tile tx="0" ty="0" sx="100000" sy="100000" flip="none" algn="tl"/>
                      </a:blipFill>
                    </p:spPr>
                  </p:pic>
                </p:oleObj>
              </mc:Fallback>
            </mc:AlternateContent>
          </a:graphicData>
        </a:graphic>
      </p:graphicFrame>
      <p:sp>
        <p:nvSpPr>
          <p:cNvPr id="4" name="Rectangle 3"/>
          <p:cNvSpPr/>
          <p:nvPr/>
        </p:nvSpPr>
        <p:spPr>
          <a:xfrm>
            <a:off x="1055749" y="2228671"/>
            <a:ext cx="3755149" cy="2308324"/>
          </a:xfrm>
          <a:prstGeom prst="rect">
            <a:avLst/>
          </a:prstGeom>
        </p:spPr>
        <p:txBody>
          <a:bodyPr wrap="square">
            <a:spAutoFit/>
          </a:bodyPr>
          <a:lstStyle/>
          <a:p>
            <a:pPr algn="ctr"/>
            <a:r>
              <a:rPr lang="en-ZA" sz="3600" b="1" dirty="0" smtClean="0">
                <a:solidFill>
                  <a:srgbClr val="FF0000"/>
                </a:solidFill>
              </a:rPr>
              <a:t>Learners with less than the stipulated number of subjects</a:t>
            </a:r>
            <a:endParaRPr lang="en-ZA" sz="3600" b="1" dirty="0">
              <a:solidFill>
                <a:srgbClr val="FF0000"/>
              </a:solidFill>
            </a:endParaRPr>
          </a:p>
        </p:txBody>
      </p:sp>
    </p:spTree>
    <p:extLst>
      <p:ext uri="{BB962C8B-B14F-4D97-AF65-F5344CB8AC3E}">
        <p14:creationId xmlns:p14="http://schemas.microsoft.com/office/powerpoint/2010/main" val="14007301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val="1347271358"/>
              </p:ext>
            </p:extLst>
          </p:nvPr>
        </p:nvGraphicFramePr>
        <p:xfrm>
          <a:off x="6319880" y="119554"/>
          <a:ext cx="4677634" cy="6618892"/>
        </p:xfrm>
        <a:graphic>
          <a:graphicData uri="http://schemas.openxmlformats.org/presentationml/2006/ole">
            <mc:AlternateContent xmlns:mc="http://schemas.openxmlformats.org/markup-compatibility/2006">
              <mc:Choice xmlns:v="urn:schemas-microsoft-com:vml" Requires="v">
                <p:oleObj spid="_x0000_s20540" name="Acrobat Document" r:id="rId4" imgW="5667119" imgH="8019810" progId="AcroExch.Document.DC">
                  <p:embed/>
                </p:oleObj>
              </mc:Choice>
              <mc:Fallback>
                <p:oleObj name="Acrobat Document" r:id="rId4" imgW="5667119" imgH="8019810" progId="AcroExch.Document.DC">
                  <p:embed/>
                  <p:pic>
                    <p:nvPicPr>
                      <p:cNvPr id="0" name=""/>
                      <p:cNvPicPr/>
                      <p:nvPr/>
                    </p:nvPicPr>
                    <p:blipFill>
                      <a:blip r:embed="rId5"/>
                      <a:stretch>
                        <a:fillRect/>
                      </a:stretch>
                    </p:blipFill>
                    <p:spPr>
                      <a:xfrm>
                        <a:off x="6319880" y="119554"/>
                        <a:ext cx="4677634" cy="6618892"/>
                      </a:xfrm>
                      <a:prstGeom prst="rect">
                        <a:avLst/>
                      </a:prstGeom>
                      <a:blipFill>
                        <a:blip r:embed="rId6"/>
                        <a:tile tx="0" ty="0" sx="100000" sy="100000" flip="none" algn="tl"/>
                      </a:blipFill>
                    </p:spPr>
                  </p:pic>
                </p:oleObj>
              </mc:Fallback>
            </mc:AlternateContent>
          </a:graphicData>
        </a:graphic>
      </p:graphicFrame>
      <p:sp>
        <p:nvSpPr>
          <p:cNvPr id="4" name="Rectangle 3"/>
          <p:cNvSpPr/>
          <p:nvPr/>
        </p:nvSpPr>
        <p:spPr>
          <a:xfrm>
            <a:off x="989846" y="1055014"/>
            <a:ext cx="4447127" cy="1754326"/>
          </a:xfrm>
          <a:prstGeom prst="rect">
            <a:avLst/>
          </a:prstGeom>
        </p:spPr>
        <p:txBody>
          <a:bodyPr wrap="square">
            <a:spAutoFit/>
          </a:bodyPr>
          <a:lstStyle/>
          <a:p>
            <a:pPr algn="ctr"/>
            <a:r>
              <a:rPr lang="en-ZA" sz="3600" b="1" dirty="0" smtClean="0">
                <a:solidFill>
                  <a:srgbClr val="FF0000"/>
                </a:solidFill>
              </a:rPr>
              <a:t>Maths Lit and Technical Maths taken with Physical Science </a:t>
            </a:r>
            <a:endParaRPr lang="en-ZA" sz="3600" b="1" dirty="0">
              <a:solidFill>
                <a:srgbClr val="FF0000"/>
              </a:solidFill>
            </a:endParaRPr>
          </a:p>
        </p:txBody>
      </p:sp>
    </p:spTree>
    <p:extLst>
      <p:ext uri="{BB962C8B-B14F-4D97-AF65-F5344CB8AC3E}">
        <p14:creationId xmlns:p14="http://schemas.microsoft.com/office/powerpoint/2010/main" val="21752968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p:txBody>
          <a:bodyPr>
            <a:normAutofit/>
          </a:bodyPr>
          <a:lstStyle/>
          <a:p>
            <a:r>
              <a:rPr lang="en-ZA" sz="7200" b="1" dirty="0" smtClean="0">
                <a:solidFill>
                  <a:srgbClr val="FF0000"/>
                </a:solidFill>
              </a:rPr>
              <a:t>Learner Ages - Incorrect</a:t>
            </a:r>
            <a:endParaRPr lang="en-ZA" sz="7200" b="1" dirty="0">
              <a:solidFill>
                <a:srgbClr val="FF0000"/>
              </a:solidFill>
            </a:endParaRPr>
          </a:p>
        </p:txBody>
      </p:sp>
      <p:sp>
        <p:nvSpPr>
          <p:cNvPr id="3" name="Subtitle 2"/>
          <p:cNvSpPr>
            <a:spLocks noGrp="1"/>
          </p:cNvSpPr>
          <p:nvPr>
            <p:ph type="subTitle" idx="1"/>
          </p:nvPr>
        </p:nvSpPr>
        <p:spPr/>
        <p:txBody>
          <a:bodyPr/>
          <a:lstStyle/>
          <a:p>
            <a:endParaRPr lang="en-ZA" dirty="0"/>
          </a:p>
        </p:txBody>
      </p:sp>
    </p:spTree>
    <p:extLst>
      <p:ext uri="{BB962C8B-B14F-4D97-AF65-F5344CB8AC3E}">
        <p14:creationId xmlns:p14="http://schemas.microsoft.com/office/powerpoint/2010/main" val="4827262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135467" y="0"/>
            <a:ext cx="12192000" cy="6858000"/>
          </a:xfrm>
          <a:prstGeom prst="rect">
            <a:avLst/>
          </a:prstGeom>
        </p:spPr>
      </p:pic>
    </p:spTree>
    <p:extLst>
      <p:ext uri="{BB962C8B-B14F-4D97-AF65-F5344CB8AC3E}">
        <p14:creationId xmlns:p14="http://schemas.microsoft.com/office/powerpoint/2010/main" val="17287097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1232972" y="0"/>
            <a:ext cx="9726055" cy="6858000"/>
          </a:xfrm>
          <a:prstGeom prst="rect">
            <a:avLst/>
          </a:prstGeom>
        </p:spPr>
      </p:pic>
    </p:spTree>
    <p:extLst>
      <p:ext uri="{BB962C8B-B14F-4D97-AF65-F5344CB8AC3E}">
        <p14:creationId xmlns:p14="http://schemas.microsoft.com/office/powerpoint/2010/main" val="28344716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004936" y="2109457"/>
            <a:ext cx="10212308" cy="3416320"/>
          </a:xfrm>
          <a:prstGeom prst="rect">
            <a:avLst/>
          </a:prstGeom>
        </p:spPr>
        <p:txBody>
          <a:bodyPr wrap="square">
            <a:spAutoFit/>
          </a:bodyPr>
          <a:lstStyle/>
          <a:p>
            <a:pPr algn="ctr"/>
            <a:r>
              <a:rPr lang="en-ZA" sz="7200" b="1" dirty="0" smtClean="0">
                <a:solidFill>
                  <a:srgbClr val="FF0000"/>
                </a:solidFill>
              </a:rPr>
              <a:t>SOME SCHOOLS (Including LSEN) DO NOT REPORT MARKS FOR LEARNERS</a:t>
            </a:r>
            <a:endParaRPr lang="en-ZA" sz="7200" b="1" dirty="0">
              <a:solidFill>
                <a:srgbClr val="FF0000"/>
              </a:solidFill>
            </a:endParaRPr>
          </a:p>
        </p:txBody>
      </p:sp>
    </p:spTree>
    <p:extLst>
      <p:ext uri="{BB962C8B-B14F-4D97-AF65-F5344CB8AC3E}">
        <p14:creationId xmlns:p14="http://schemas.microsoft.com/office/powerpoint/2010/main" val="40004602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960975" y="122396"/>
            <a:ext cx="10212308" cy="523220"/>
          </a:xfrm>
          <a:prstGeom prst="rect">
            <a:avLst/>
          </a:prstGeom>
        </p:spPr>
        <p:txBody>
          <a:bodyPr wrap="square">
            <a:spAutoFit/>
          </a:bodyPr>
          <a:lstStyle/>
          <a:p>
            <a:pPr algn="ctr"/>
            <a:r>
              <a:rPr lang="en-ZA" sz="2800" b="1" dirty="0" smtClean="0">
                <a:solidFill>
                  <a:srgbClr val="FF0000"/>
                </a:solidFill>
              </a:rPr>
              <a:t>LSEN LEARNERS NOT RESULTED</a:t>
            </a:r>
            <a:endParaRPr lang="en-ZA" sz="2800" b="1" dirty="0">
              <a:solidFill>
                <a:srgbClr val="FF0000"/>
              </a:solidFill>
            </a:endParaRPr>
          </a:p>
        </p:txBody>
      </p:sp>
      <p:pic>
        <p:nvPicPr>
          <p:cNvPr id="3" name="Picture 2"/>
          <p:cNvPicPr>
            <a:picLocks noChangeAspect="1"/>
          </p:cNvPicPr>
          <p:nvPr/>
        </p:nvPicPr>
        <p:blipFill>
          <a:blip r:embed="rId3"/>
          <a:stretch>
            <a:fillRect/>
          </a:stretch>
        </p:blipFill>
        <p:spPr>
          <a:xfrm>
            <a:off x="2836714" y="0"/>
            <a:ext cx="6518571" cy="6858000"/>
          </a:xfrm>
          <a:prstGeom prst="rect">
            <a:avLst/>
          </a:prstGeom>
        </p:spPr>
      </p:pic>
    </p:spTree>
    <p:extLst>
      <p:ext uri="{BB962C8B-B14F-4D97-AF65-F5344CB8AC3E}">
        <p14:creationId xmlns:p14="http://schemas.microsoft.com/office/powerpoint/2010/main" val="18713703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3776268" y="0"/>
            <a:ext cx="4639464" cy="6858000"/>
          </a:xfrm>
          <a:prstGeom prst="rect">
            <a:avLst/>
          </a:prstGeom>
        </p:spPr>
      </p:pic>
    </p:spTree>
    <p:extLst>
      <p:ext uri="{BB962C8B-B14F-4D97-AF65-F5344CB8AC3E}">
        <p14:creationId xmlns:p14="http://schemas.microsoft.com/office/powerpoint/2010/main" val="7855295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289945" y="61546"/>
            <a:ext cx="9022334" cy="6321669"/>
          </a:xfrm>
          <a:prstGeom prst="rect">
            <a:avLst/>
          </a:prstGeom>
        </p:spPr>
      </p:pic>
    </p:spTree>
    <p:extLst>
      <p:ext uri="{BB962C8B-B14F-4D97-AF65-F5344CB8AC3E}">
        <p14:creationId xmlns:p14="http://schemas.microsoft.com/office/powerpoint/2010/main" val="3077765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4216515509"/>
              </p:ext>
            </p:extLst>
          </p:nvPr>
        </p:nvGraphicFramePr>
        <p:xfrm>
          <a:off x="509954" y="290149"/>
          <a:ext cx="11192608" cy="8830896"/>
        </p:xfrm>
        <a:graphic>
          <a:graphicData uri="http://schemas.openxmlformats.org/drawingml/2006/table">
            <a:tbl>
              <a:tblPr/>
              <a:tblGrid>
                <a:gridCol w="1598944"/>
                <a:gridCol w="1598944"/>
                <a:gridCol w="1007168"/>
                <a:gridCol w="2190720"/>
                <a:gridCol w="860183"/>
                <a:gridCol w="2337705"/>
                <a:gridCol w="1598944"/>
              </a:tblGrid>
              <a:tr h="208442">
                <a:tc gridSpan="7">
                  <a:txBody>
                    <a:bodyPr/>
                    <a:lstStyle/>
                    <a:p>
                      <a:r>
                        <a:rPr lang="en-ZA" sz="1600"/>
                        <a:t>vw_LatestImportAllYears</a:t>
                      </a:r>
                    </a:p>
                  </a:txBody>
                  <a:tcPr marL="46127" marR="46127" marT="23064" marB="23064" anchor="ctr">
                    <a:solidFill>
                      <a:srgbClr val="FFFFFF"/>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383725">
                <a:tc>
                  <a:txBody>
                    <a:bodyPr/>
                    <a:lstStyle/>
                    <a:p>
                      <a:r>
                        <a:rPr lang="en-ZA" sz="1600">
                          <a:effectLst/>
                          <a:latin typeface="Calibri" panose="020F0502020204030204" pitchFamily="34" charset="0"/>
                        </a:rPr>
                        <a:t>Computer</a:t>
                      </a:r>
                      <a:endParaRPr lang="en-ZA" sz="1600"/>
                    </a:p>
                  </a:txBody>
                  <a:tcPr marL="46127" marR="46127" marT="23064" marB="23064" anchor="ctr">
                    <a:lnL>
                      <a:noFill/>
                    </a:lnL>
                    <a:lnR>
                      <a:noFill/>
                    </a:lnR>
                    <a:lnB>
                      <a:noFill/>
                    </a:lnB>
                    <a:solidFill>
                      <a:srgbClr val="C0C0C0"/>
                    </a:solidFill>
                  </a:tcPr>
                </a:tc>
                <a:tc>
                  <a:txBody>
                    <a:bodyPr/>
                    <a:lstStyle/>
                    <a:p>
                      <a:r>
                        <a:rPr lang="en-ZA" sz="1600">
                          <a:effectLst/>
                          <a:latin typeface="Calibri" panose="020F0502020204030204" pitchFamily="34" charset="0"/>
                        </a:rPr>
                        <a:t>EMail</a:t>
                      </a:r>
                      <a:endParaRPr lang="en-ZA" sz="1600"/>
                    </a:p>
                  </a:txBody>
                  <a:tcPr marL="46127" marR="46127" marT="23064" marB="23064" anchor="ctr">
                    <a:lnL>
                      <a:noFill/>
                    </a:lnL>
                    <a:lnR>
                      <a:noFill/>
                    </a:lnR>
                    <a:lnT>
                      <a:noFill/>
                    </a:lnT>
                    <a:lnB>
                      <a:noFill/>
                    </a:lnB>
                    <a:solidFill>
                      <a:srgbClr val="C0C0C0"/>
                    </a:solidFill>
                  </a:tcPr>
                </a:tc>
                <a:tc>
                  <a:txBody>
                    <a:bodyPr/>
                    <a:lstStyle/>
                    <a:p>
                      <a:r>
                        <a:rPr lang="en-ZA" sz="1600">
                          <a:effectLst/>
                          <a:latin typeface="Calibri" panose="020F0502020204030204" pitchFamily="34" charset="0"/>
                        </a:rPr>
                        <a:t>District5</a:t>
                      </a:r>
                      <a:endParaRPr lang="en-ZA" sz="1600"/>
                    </a:p>
                  </a:txBody>
                  <a:tcPr marL="46127" marR="46127" marT="23064" marB="23064" anchor="ctr">
                    <a:lnL>
                      <a:noFill/>
                    </a:lnL>
                    <a:lnR>
                      <a:noFill/>
                    </a:lnR>
                    <a:lnT>
                      <a:noFill/>
                    </a:lnT>
                    <a:lnB>
                      <a:noFill/>
                    </a:lnB>
                    <a:solidFill>
                      <a:srgbClr val="C0C0C0"/>
                    </a:solidFill>
                  </a:tcPr>
                </a:tc>
                <a:tc>
                  <a:txBody>
                    <a:bodyPr/>
                    <a:lstStyle/>
                    <a:p>
                      <a:r>
                        <a:rPr lang="en-ZA" sz="1600">
                          <a:effectLst/>
                          <a:latin typeface="Calibri" panose="020F0502020204030204" pitchFamily="34" charset="0"/>
                        </a:rPr>
                        <a:t>SchoolName</a:t>
                      </a:r>
                      <a:endParaRPr lang="en-ZA" sz="1600"/>
                    </a:p>
                  </a:txBody>
                  <a:tcPr marL="46127" marR="46127" marT="23064" marB="23064" anchor="ctr">
                    <a:lnL>
                      <a:noFill/>
                    </a:lnL>
                    <a:lnR>
                      <a:noFill/>
                    </a:lnR>
                    <a:lnT>
                      <a:noFill/>
                    </a:lnT>
                    <a:lnB>
                      <a:noFill/>
                    </a:lnB>
                    <a:solidFill>
                      <a:srgbClr val="C0C0C0"/>
                    </a:solidFill>
                  </a:tcPr>
                </a:tc>
                <a:tc>
                  <a:txBody>
                    <a:bodyPr/>
                    <a:lstStyle/>
                    <a:p>
                      <a:r>
                        <a:rPr lang="en-ZA" sz="1600" dirty="0" smtClean="0">
                          <a:effectLst/>
                          <a:latin typeface="Calibri" panose="020F0502020204030204" pitchFamily="34" charset="0"/>
                        </a:rPr>
                        <a:t>Import Month</a:t>
                      </a:r>
                      <a:endParaRPr lang="en-ZA" sz="1600" dirty="0"/>
                    </a:p>
                  </a:txBody>
                  <a:tcPr marL="46127" marR="46127" marT="23064" marB="23064" anchor="ctr">
                    <a:lnL>
                      <a:noFill/>
                    </a:lnL>
                    <a:lnR>
                      <a:noFill/>
                    </a:lnR>
                    <a:lnT>
                      <a:noFill/>
                    </a:lnT>
                    <a:lnB>
                      <a:noFill/>
                    </a:lnB>
                    <a:solidFill>
                      <a:srgbClr val="C0C0C0"/>
                    </a:solidFill>
                  </a:tcPr>
                </a:tc>
                <a:tc>
                  <a:txBody>
                    <a:bodyPr/>
                    <a:lstStyle/>
                    <a:p>
                      <a:r>
                        <a:rPr lang="en-ZA" sz="1600">
                          <a:effectLst/>
                          <a:latin typeface="Calibri" panose="020F0502020204030204" pitchFamily="34" charset="0"/>
                        </a:rPr>
                        <a:t>DCNAME</a:t>
                      </a:r>
                      <a:endParaRPr lang="en-ZA" sz="1600"/>
                    </a:p>
                  </a:txBody>
                  <a:tcPr marL="46127" marR="46127" marT="23064" marB="23064" anchor="ctr">
                    <a:lnL>
                      <a:noFill/>
                    </a:lnL>
                    <a:lnR>
                      <a:noFill/>
                    </a:lnR>
                    <a:lnT>
                      <a:noFill/>
                    </a:lnT>
                    <a:lnB>
                      <a:noFill/>
                    </a:lnB>
                    <a:solidFill>
                      <a:srgbClr val="C0C0C0"/>
                    </a:solidFill>
                  </a:tcPr>
                </a:tc>
                <a:tc>
                  <a:txBody>
                    <a:bodyPr/>
                    <a:lstStyle/>
                    <a:p>
                      <a:r>
                        <a:rPr lang="en-ZA" sz="1600">
                          <a:effectLst/>
                          <a:latin typeface="Calibri" panose="020F0502020204030204" pitchFamily="34" charset="0"/>
                        </a:rPr>
                        <a:t>Town:</a:t>
                      </a:r>
                      <a:endParaRPr lang="en-ZA" sz="1600"/>
                    </a:p>
                  </a:txBody>
                  <a:tcPr marL="46127" marR="46127" marT="23064" marB="23064" anchor="ctr">
                    <a:lnL>
                      <a:noFill/>
                    </a:lnL>
                    <a:lnR>
                      <a:noFill/>
                    </a:lnR>
                    <a:lnT>
                      <a:noFill/>
                    </a:lnT>
                    <a:lnB>
                      <a:noFill/>
                    </a:lnB>
                    <a:solidFill>
                      <a:srgbClr val="C0C0C0"/>
                    </a:solidFill>
                  </a:tcPr>
                </a:tc>
              </a:tr>
              <a:tr h="383725">
                <a:tc>
                  <a:txBody>
                    <a:bodyPr/>
                    <a:lstStyle/>
                    <a:p>
                      <a:r>
                        <a:rPr lang="en-ZA" sz="1600">
                          <a:effectLst/>
                          <a:latin typeface="Calibri" panose="020F0502020204030204" pitchFamily="34" charset="0"/>
                        </a:rPr>
                        <a:t>443410204</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OOSTHUIZENSHOEK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REITZ</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443410331</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
                      </a:r>
                      <a:br>
                        <a:rPr lang="en-ZA" sz="1600">
                          <a:effectLst/>
                          <a:latin typeface="Calibri" panose="020F0502020204030204" pitchFamily="34" charset="0"/>
                        </a:rPr>
                      </a:br>
                      <a:endParaRPr lang="en-ZA" sz="160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PHALLA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REITZ</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440101131</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PIETERSHOF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BETHLEHEM</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443410176</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POMMERN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REITZ</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442710325</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dirty="0">
                          <a:effectLst/>
                          <a:latin typeface="Calibri" panose="020F0502020204030204" pitchFamily="34" charset="0"/>
                        </a:rPr>
                        <a:t>DC19</a:t>
                      </a:r>
                      <a:endParaRPr lang="en-ZA" sz="1600" dirty="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RAMAELE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LINDLEY</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440101116</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REDUMETSE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BETHLEHEM</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443410230</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RONDEBOSCH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REITZ</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441407033</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SEFOMELA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FICKSBURG</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443410180</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SEKHAAHLA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REITZ</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443410112</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SUSANNASKOP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REITZ</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443410335</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SWARTBERG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REITZ</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440101029</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BETHLEHEM</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441407128</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VAILIMA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FICKSBURG</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441501111</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WELVANPAS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FOURIESBURG</a:t>
                      </a:r>
                      <a:endParaRPr lang="en-ZA" sz="1600"/>
                    </a:p>
                  </a:txBody>
                  <a:tcPr marL="46127" marR="46127" marT="23064" marB="23064">
                    <a:lnL>
                      <a:noFill/>
                    </a:lnL>
                    <a:lnR>
                      <a:noFill/>
                    </a:lnR>
                    <a:lnT>
                      <a:noFill/>
                    </a:lnT>
                    <a:lnB>
                      <a:noFill/>
                    </a:lnB>
                    <a:solidFill>
                      <a:srgbClr val="FFFFFF"/>
                    </a:solidFill>
                  </a:tcPr>
                </a:tc>
              </a:tr>
              <a:tr h="383725">
                <a:tc>
                  <a:txBody>
                    <a:bodyPr/>
                    <a:lstStyle/>
                    <a:p>
                      <a:r>
                        <a:rPr lang="en-ZA" sz="1600">
                          <a:effectLst/>
                          <a:latin typeface="Calibri" panose="020F0502020204030204" pitchFamily="34" charset="0"/>
                        </a:rPr>
                        <a:t>440101141</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
                      </a:r>
                      <a:br>
                        <a:rPr lang="en-ZA" sz="1600" dirty="0">
                          <a:effectLst/>
                          <a:latin typeface="Calibri" panose="020F0502020204030204" pitchFamily="34" charset="0"/>
                        </a:rPr>
                      </a:br>
                      <a:endParaRPr lang="en-ZA" sz="1600" dirty="0"/>
                    </a:p>
                  </a:txBody>
                  <a:tcPr marL="46127" marR="46127" marT="23064" marB="23064">
                    <a:lnL>
                      <a:noFill/>
                    </a:lnL>
                    <a:lnR>
                      <a:noFill/>
                    </a:lnR>
                    <a:lnT>
                      <a:noFill/>
                    </a:lnT>
                    <a:lnB>
                      <a:noFill/>
                    </a:lnB>
                    <a:solidFill>
                      <a:srgbClr val="FF0000"/>
                    </a:solidFill>
                  </a:tcPr>
                </a:tc>
                <a:tc>
                  <a:txBody>
                    <a:bodyPr/>
                    <a:lstStyle/>
                    <a:p>
                      <a:r>
                        <a:rPr lang="en-ZA" sz="1600">
                          <a:effectLst/>
                          <a:latin typeface="Calibri" panose="020F0502020204030204" pitchFamily="34" charset="0"/>
                        </a:rPr>
                        <a:t>DC19</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YEDDO PF/S</a:t>
                      </a:r>
                      <a:endParaRPr lang="en-ZA" sz="1600"/>
                    </a:p>
                  </a:txBody>
                  <a:tcPr marL="46127" marR="46127" marT="23064" marB="23064">
                    <a:lnL>
                      <a:noFill/>
                    </a:lnL>
                    <a:lnR>
                      <a:noFill/>
                    </a:lnR>
                    <a:lnT>
                      <a:noFill/>
                    </a:lnT>
                    <a:lnB>
                      <a:noFill/>
                    </a:lnB>
                    <a:solidFill>
                      <a:srgbClr val="FFFFFF"/>
                    </a:solidFill>
                  </a:tcPr>
                </a:tc>
                <a:tc>
                  <a:txBody>
                    <a:bodyPr/>
                    <a:lstStyle/>
                    <a:p>
                      <a:pPr algn="r"/>
                      <a:r>
                        <a:rPr lang="en-ZA" sz="1600">
                          <a:effectLst/>
                          <a:latin typeface="Calibri" panose="020F0502020204030204" pitchFamily="34" charset="0"/>
                        </a:rPr>
                        <a:t>5</a:t>
                      </a:r>
                      <a:endParaRPr lang="en-ZA" sz="1600"/>
                    </a:p>
                  </a:txBody>
                  <a:tcPr marL="46127" marR="46127" marT="23064" marB="23064">
                    <a:lnL>
                      <a:noFill/>
                    </a:lnL>
                    <a:lnR>
                      <a:noFill/>
                    </a:lnR>
                    <a:lnT>
                      <a:noFill/>
                    </a:lnT>
                    <a:lnB>
                      <a:noFill/>
                    </a:lnB>
                    <a:solidFill>
                      <a:srgbClr val="FFFFFF"/>
                    </a:solidFill>
                  </a:tcPr>
                </a:tc>
                <a:tc>
                  <a:txBody>
                    <a:bodyPr/>
                    <a:lstStyle/>
                    <a:p>
                      <a:r>
                        <a:rPr lang="en-ZA" sz="1600">
                          <a:effectLst/>
                          <a:latin typeface="Calibri" panose="020F0502020204030204" pitchFamily="34" charset="0"/>
                        </a:rPr>
                        <a:t>THABO MOFUTSANYANA</a:t>
                      </a:r>
                      <a:endParaRPr lang="en-ZA" sz="1600"/>
                    </a:p>
                  </a:txBody>
                  <a:tcPr marL="46127" marR="46127" marT="23064" marB="23064">
                    <a:lnL>
                      <a:noFill/>
                    </a:lnL>
                    <a:lnR>
                      <a:noFill/>
                    </a:lnR>
                    <a:lnT>
                      <a:noFill/>
                    </a:lnT>
                    <a:lnB>
                      <a:noFill/>
                    </a:lnB>
                    <a:solidFill>
                      <a:srgbClr val="FFFFFF"/>
                    </a:solidFill>
                  </a:tcPr>
                </a:tc>
                <a:tc>
                  <a:txBody>
                    <a:bodyPr/>
                    <a:lstStyle/>
                    <a:p>
                      <a:r>
                        <a:rPr lang="en-ZA" sz="1600" dirty="0">
                          <a:effectLst/>
                          <a:latin typeface="Calibri" panose="020F0502020204030204" pitchFamily="34" charset="0"/>
                        </a:rPr>
                        <a:t>BETHLEHEM</a:t>
                      </a:r>
                      <a:endParaRPr lang="en-ZA" sz="1600" dirty="0"/>
                    </a:p>
                  </a:txBody>
                  <a:tcPr marL="46127" marR="46127" marT="23064" marB="23064">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21973054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004936" y="2109457"/>
            <a:ext cx="10212308" cy="1200329"/>
          </a:xfrm>
          <a:prstGeom prst="rect">
            <a:avLst/>
          </a:prstGeom>
        </p:spPr>
        <p:txBody>
          <a:bodyPr wrap="square">
            <a:spAutoFit/>
          </a:bodyPr>
          <a:lstStyle/>
          <a:p>
            <a:pPr algn="ctr"/>
            <a:r>
              <a:rPr lang="en-ZA" sz="7200" b="1" dirty="0" smtClean="0">
                <a:solidFill>
                  <a:srgbClr val="FF0000"/>
                </a:solidFill>
              </a:rPr>
              <a:t>Progressed Learners</a:t>
            </a:r>
            <a:endParaRPr lang="en-ZA" sz="7200" b="1" dirty="0">
              <a:solidFill>
                <a:srgbClr val="FF0000"/>
              </a:solidFill>
            </a:endParaRPr>
          </a:p>
        </p:txBody>
      </p:sp>
    </p:spTree>
    <p:extLst>
      <p:ext uri="{BB962C8B-B14F-4D97-AF65-F5344CB8AC3E}">
        <p14:creationId xmlns:p14="http://schemas.microsoft.com/office/powerpoint/2010/main" val="36255823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10" name="Picture 9"/>
          <p:cNvPicPr/>
          <p:nvPr/>
        </p:nvPicPr>
        <p:blipFill rotWithShape="1">
          <a:blip r:embed="rId3"/>
          <a:srcRect b="69778"/>
          <a:stretch/>
        </p:blipFill>
        <p:spPr bwMode="auto">
          <a:xfrm>
            <a:off x="1617785" y="70338"/>
            <a:ext cx="7807569" cy="1951893"/>
          </a:xfrm>
          <a:prstGeom prst="rect">
            <a:avLst/>
          </a:prstGeom>
          <a:ln>
            <a:noFill/>
          </a:ln>
          <a:extLst>
            <a:ext uri="{53640926-AAD7-44D8-BBD7-CCE9431645EC}">
              <a14:shadowObscured xmlns:a14="http://schemas.microsoft.com/office/drawing/2010/main"/>
            </a:ext>
          </a:extLst>
        </p:spPr>
      </p:pic>
      <p:sp>
        <p:nvSpPr>
          <p:cNvPr id="11" name="Oval 10"/>
          <p:cNvSpPr/>
          <p:nvPr/>
        </p:nvSpPr>
        <p:spPr bwMode="auto">
          <a:xfrm>
            <a:off x="6552467" y="1090356"/>
            <a:ext cx="1619250" cy="1038225"/>
          </a:xfrm>
          <a:prstGeom prst="ellipse">
            <a:avLst/>
          </a:prstGeom>
          <a:noFill/>
          <a:ln w="19050">
            <a:solidFill>
              <a:srgbClr val="FF0000"/>
            </a:solidFill>
            <a:miter lim="800000"/>
            <a:headEnd/>
            <a:tailEnd/>
          </a:ln>
        </p:spPr>
        <p:txBody>
          <a:bodyPr rot="0" spcFirstLastPara="0" vert="horz" wrap="square" lIns="91440" tIns="45720" rIns="91440" bIns="45720" numCol="1" spcCol="0" rtlCol="0" fromWordArt="0" anchor="t" anchorCtr="0" forceAA="0" upright="1" compatLnSpc="1">
            <a:prstTxWarp prst="textNoShape">
              <a:avLst/>
            </a:prstTxWarp>
            <a:noAutofit/>
          </a:bodyPr>
          <a:lstStyle/>
          <a:p>
            <a:endParaRPr lang="en-ZA"/>
          </a:p>
        </p:txBody>
      </p:sp>
      <p:pic>
        <p:nvPicPr>
          <p:cNvPr id="12" name="Picture 11"/>
          <p:cNvPicPr/>
          <p:nvPr/>
        </p:nvPicPr>
        <p:blipFill>
          <a:blip r:embed="rId4"/>
          <a:stretch>
            <a:fillRect/>
          </a:stretch>
        </p:blipFill>
        <p:spPr>
          <a:xfrm>
            <a:off x="622788" y="2226139"/>
            <a:ext cx="10499481" cy="3154754"/>
          </a:xfrm>
          <a:prstGeom prst="rect">
            <a:avLst/>
          </a:prstGeom>
        </p:spPr>
      </p:pic>
      <p:sp>
        <p:nvSpPr>
          <p:cNvPr id="8" name="Rectangle 7"/>
          <p:cNvSpPr/>
          <p:nvPr/>
        </p:nvSpPr>
        <p:spPr>
          <a:xfrm>
            <a:off x="1861039" y="5642794"/>
            <a:ext cx="6096000" cy="646331"/>
          </a:xfrm>
          <a:prstGeom prst="rect">
            <a:avLst/>
          </a:prstGeom>
        </p:spPr>
        <p:txBody>
          <a:bodyPr>
            <a:spAutoFit/>
          </a:bodyPr>
          <a:lstStyle/>
          <a:p>
            <a:pPr marL="342900" lvl="0" indent="-342900">
              <a:spcAft>
                <a:spcPts val="0"/>
              </a:spcAft>
              <a:buFont typeface="Symbol" panose="05050102010706020507" pitchFamily="18" charset="2"/>
              <a:buChar char=""/>
            </a:pPr>
            <a:r>
              <a:rPr lang="en-US" dirty="0">
                <a:latin typeface="Arial" panose="020B0604020202020204" pitchFamily="34" charset="0"/>
                <a:ea typeface="Times" panose="02020603050405020304" pitchFamily="18" charset="0"/>
                <a:cs typeface="Times New Roman" panose="02020603050405020304" pitchFamily="18" charset="0"/>
              </a:rPr>
              <a:t>Click on the </a:t>
            </a:r>
            <a:r>
              <a:rPr lang="en-US" b="1" dirty="0">
                <a:latin typeface="Arial" panose="020B0604020202020204" pitchFamily="34" charset="0"/>
                <a:ea typeface="Times" panose="02020603050405020304" pitchFamily="18" charset="0"/>
                <a:cs typeface="Times New Roman" panose="02020603050405020304" pitchFamily="18" charset="0"/>
              </a:rPr>
              <a:t>Print</a:t>
            </a:r>
            <a:r>
              <a:rPr lang="en-US" dirty="0">
                <a:latin typeface="Arial" panose="020B0604020202020204" pitchFamily="34" charset="0"/>
                <a:ea typeface="Times" panose="02020603050405020304" pitchFamily="18" charset="0"/>
                <a:cs typeface="Times New Roman" panose="02020603050405020304" pitchFamily="18" charset="0"/>
              </a:rPr>
              <a:t> button to print the schedule for the Circuit Manager.</a:t>
            </a:r>
            <a:endParaRPr lang="en-ZA" sz="2000" dirty="0">
              <a:effectLst/>
              <a:latin typeface="Times" panose="02020603050405020304" pitchFamily="18" charset="0"/>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27608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4" name="Rectangle 3"/>
          <p:cNvSpPr/>
          <p:nvPr/>
        </p:nvSpPr>
        <p:spPr>
          <a:xfrm>
            <a:off x="1063869" y="105507"/>
            <a:ext cx="10840916" cy="6001643"/>
          </a:xfrm>
          <a:prstGeom prst="rect">
            <a:avLst/>
          </a:prstGeom>
        </p:spPr>
        <p:txBody>
          <a:bodyPr wrap="square">
            <a:spAutoFit/>
          </a:bodyPr>
          <a:lstStyle/>
          <a:p>
            <a:pPr marL="457200" indent="-457200">
              <a:spcAft>
                <a:spcPts val="0"/>
              </a:spcAft>
            </a:pPr>
            <a:r>
              <a:rPr lang="en-US" sz="1600" b="1" dirty="0">
                <a:latin typeface="Arial" panose="020B0604020202020204" pitchFamily="34" charset="0"/>
                <a:ea typeface="Times" panose="02020603050405020304" pitchFamily="18" charset="0"/>
                <a:cs typeface="Times New Roman" panose="02020603050405020304" pitchFamily="18" charset="0"/>
              </a:rPr>
              <a:t>Step 4</a:t>
            </a:r>
            <a:r>
              <a:rPr lang="en-US" sz="1600" dirty="0">
                <a:latin typeface="Arial" panose="020B0604020202020204" pitchFamily="34" charset="0"/>
                <a:ea typeface="Times" panose="02020603050405020304" pitchFamily="18" charset="0"/>
                <a:cs typeface="Times New Roman" panose="02020603050405020304" pitchFamily="18" charset="0"/>
              </a:rPr>
              <a:t>: Apply a mark adjustment of 2% in a maximum of any three (3) subjects.  </a:t>
            </a:r>
            <a:r>
              <a:rPr lang="en-US" sz="1600" b="1" dirty="0">
                <a:solidFill>
                  <a:srgbClr val="FF0000"/>
                </a:solidFill>
                <a:latin typeface="Arial" panose="020B0604020202020204" pitchFamily="34" charset="0"/>
                <a:ea typeface="Times" panose="02020603050405020304" pitchFamily="18" charset="0"/>
                <a:cs typeface="Times New Roman" panose="02020603050405020304" pitchFamily="18" charset="0"/>
              </a:rPr>
              <a:t>Under no circumstances should learner marks be adjusted in SA-SAMS because it would then not be possible to trace the progressed learners</a:t>
            </a:r>
            <a:r>
              <a:rPr lang="en-US" sz="1600" dirty="0">
                <a:solidFill>
                  <a:srgbClr val="FF0000"/>
                </a:solidFill>
                <a:latin typeface="Arial" panose="020B0604020202020204" pitchFamily="34" charset="0"/>
                <a:ea typeface="Times" panose="02020603050405020304" pitchFamily="18" charset="0"/>
                <a:cs typeface="Times New Roman" panose="02020603050405020304" pitchFamily="18" charset="0"/>
              </a:rPr>
              <a:t>.</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457200" indent="-457200">
              <a:spcAft>
                <a:spcPts val="0"/>
              </a:spcAft>
            </a:pPr>
            <a:r>
              <a:rPr lang="en-US" sz="1600"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457200" indent="-457200">
              <a:spcAft>
                <a:spcPts val="0"/>
              </a:spcAft>
            </a:pPr>
            <a:r>
              <a:rPr lang="en-US" sz="1600"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457200" indent="-457200">
              <a:spcAft>
                <a:spcPts val="0"/>
              </a:spcAft>
            </a:pPr>
            <a:r>
              <a:rPr lang="en-US" sz="1600" b="1" dirty="0">
                <a:latin typeface="Arial" panose="020B0604020202020204" pitchFamily="34" charset="0"/>
                <a:ea typeface="Times" panose="02020603050405020304" pitchFamily="18" charset="0"/>
                <a:cs typeface="Times New Roman" panose="02020603050405020304" pitchFamily="18" charset="0"/>
              </a:rPr>
              <a:t>Step 5</a:t>
            </a:r>
            <a:r>
              <a:rPr lang="en-US" sz="1600" dirty="0">
                <a:latin typeface="Arial" panose="020B0604020202020204" pitchFamily="34" charset="0"/>
                <a:ea typeface="Times" panose="02020603050405020304" pitchFamily="18" charset="0"/>
                <a:cs typeface="Times New Roman" panose="02020603050405020304" pitchFamily="18" charset="0"/>
              </a:rPr>
              <a:t>: After the marks have been adjusted </a:t>
            </a:r>
            <a:r>
              <a:rPr lang="en-US" sz="1600" b="1" dirty="0">
                <a:solidFill>
                  <a:srgbClr val="FF0000"/>
                </a:solidFill>
                <a:latin typeface="Arial" panose="020B0604020202020204" pitchFamily="34" charset="0"/>
                <a:ea typeface="Times" panose="02020603050405020304" pitchFamily="18" charset="0"/>
                <a:cs typeface="Times New Roman" panose="02020603050405020304" pitchFamily="18" charset="0"/>
              </a:rPr>
              <a:t>on the printed schedule</a:t>
            </a:r>
            <a:r>
              <a:rPr lang="en-US" sz="1600" dirty="0">
                <a:latin typeface="Arial" panose="020B0604020202020204" pitchFamily="34" charset="0"/>
                <a:ea typeface="Times" panose="02020603050405020304" pitchFamily="18" charset="0"/>
                <a:cs typeface="Times New Roman" panose="02020603050405020304" pitchFamily="18" charset="0"/>
              </a:rPr>
              <a:t> </a:t>
            </a:r>
            <a:r>
              <a:rPr lang="en-US" sz="1600" b="1" dirty="0">
                <a:latin typeface="Arial" panose="020B0604020202020204" pitchFamily="34" charset="0"/>
                <a:ea typeface="Times" panose="02020603050405020304" pitchFamily="18" charset="0"/>
                <a:cs typeface="Times New Roman" panose="02020603050405020304" pitchFamily="18" charset="0"/>
              </a:rPr>
              <a:t>(12.9.15.7)</a:t>
            </a:r>
            <a:r>
              <a:rPr lang="en-US" sz="1600" dirty="0">
                <a:latin typeface="Arial" panose="020B0604020202020204" pitchFamily="34" charset="0"/>
                <a:ea typeface="Times" panose="02020603050405020304" pitchFamily="18" charset="0"/>
                <a:cs typeface="Times New Roman" panose="02020603050405020304" pitchFamily="18" charset="0"/>
              </a:rPr>
              <a:t> that shows only learners who obtained </a:t>
            </a:r>
            <a:r>
              <a:rPr lang="en-US" sz="1600" b="1" dirty="0">
                <a:latin typeface="Arial" panose="020B0604020202020204" pitchFamily="34" charset="0"/>
                <a:ea typeface="Times" panose="02020603050405020304" pitchFamily="18" charset="0"/>
                <a:cs typeface="Times New Roman" panose="02020603050405020304" pitchFamily="18" charset="0"/>
              </a:rPr>
              <a:t>NP</a:t>
            </a:r>
            <a:r>
              <a:rPr lang="en-US" sz="1600" dirty="0">
                <a:latin typeface="Arial" panose="020B0604020202020204" pitchFamily="34" charset="0"/>
                <a:ea typeface="Times" panose="02020603050405020304" pitchFamily="18" charset="0"/>
                <a:cs typeface="Times New Roman" panose="02020603050405020304" pitchFamily="18" charset="0"/>
              </a:rPr>
              <a:t>, the school should go back to </a:t>
            </a:r>
            <a:r>
              <a:rPr lang="en-US" sz="1600" b="1" dirty="0">
                <a:latin typeface="Arial" panose="020B0604020202020204" pitchFamily="34" charset="0"/>
                <a:ea typeface="Times" panose="02020603050405020304" pitchFamily="18" charset="0"/>
                <a:cs typeface="Times New Roman" panose="02020603050405020304" pitchFamily="18" charset="0"/>
              </a:rPr>
              <a:t>12.7.18(Promotion Schedule)</a:t>
            </a:r>
            <a:r>
              <a:rPr lang="en-US" sz="1600" dirty="0">
                <a:latin typeface="Arial" panose="020B0604020202020204" pitchFamily="34" charset="0"/>
                <a:ea typeface="Times" panose="02020603050405020304" pitchFamily="18" charset="0"/>
                <a:cs typeface="Times New Roman" panose="02020603050405020304" pitchFamily="18" charset="0"/>
              </a:rPr>
              <a:t> to change </a:t>
            </a:r>
            <a:r>
              <a:rPr lang="en-US" sz="1600" b="1" dirty="0">
                <a:latin typeface="Arial" panose="020B0604020202020204" pitchFamily="34" charset="0"/>
                <a:ea typeface="Times" panose="02020603050405020304" pitchFamily="18" charset="0"/>
                <a:cs typeface="Times New Roman" panose="02020603050405020304" pitchFamily="18" charset="0"/>
              </a:rPr>
              <a:t>NP</a:t>
            </a:r>
            <a:r>
              <a:rPr lang="en-US" sz="1600" dirty="0">
                <a:latin typeface="Arial" panose="020B0604020202020204" pitchFamily="34" charset="0"/>
                <a:ea typeface="Times" panose="02020603050405020304" pitchFamily="18" charset="0"/>
                <a:cs typeface="Times New Roman" panose="02020603050405020304" pitchFamily="18" charset="0"/>
              </a:rPr>
              <a:t> to </a:t>
            </a:r>
            <a:r>
              <a:rPr lang="en-US" sz="1600" b="1" dirty="0">
                <a:latin typeface="Arial" panose="020B0604020202020204" pitchFamily="34" charset="0"/>
                <a:ea typeface="Times" panose="02020603050405020304" pitchFamily="18" charset="0"/>
                <a:cs typeface="Times New Roman" panose="02020603050405020304" pitchFamily="18" charset="0"/>
              </a:rPr>
              <a:t>P</a:t>
            </a:r>
            <a:r>
              <a:rPr lang="en-US" sz="1600" dirty="0">
                <a:latin typeface="Arial" panose="020B0604020202020204" pitchFamily="34" charset="0"/>
                <a:ea typeface="Times" panose="02020603050405020304" pitchFamily="18" charset="0"/>
                <a:cs typeface="Times New Roman" panose="02020603050405020304" pitchFamily="18" charset="0"/>
              </a:rPr>
              <a:t> and put in a </a:t>
            </a:r>
            <a:r>
              <a:rPr lang="en-US" sz="1600" b="1" dirty="0">
                <a:latin typeface="Arial" panose="020B0604020202020204" pitchFamily="34" charset="0"/>
                <a:ea typeface="Times" panose="02020603050405020304" pitchFamily="18" charset="0"/>
                <a:cs typeface="Times New Roman" panose="02020603050405020304" pitchFamily="18" charset="0"/>
              </a:rPr>
              <a:t>Deviation Comment</a:t>
            </a:r>
            <a:r>
              <a:rPr lang="en-US" sz="1600" dirty="0">
                <a:latin typeface="Arial" panose="020B0604020202020204" pitchFamily="34" charset="0"/>
                <a:ea typeface="Times" panose="02020603050405020304" pitchFamily="18" charset="0"/>
                <a:cs typeface="Times New Roman" panose="02020603050405020304" pitchFamily="18" charset="0"/>
              </a:rPr>
              <a:t>.</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457200" indent="-457200">
              <a:spcAft>
                <a:spcPts val="0"/>
              </a:spcAft>
            </a:pPr>
            <a:r>
              <a:rPr lang="en-US" sz="1600"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US" sz="1600" dirty="0">
                <a:latin typeface="Arial" panose="020B0604020202020204" pitchFamily="34" charset="0"/>
                <a:ea typeface="Times" panose="02020603050405020304" pitchFamily="18" charset="0"/>
                <a:cs typeface="Times New Roman" panose="02020603050405020304" pitchFamily="18" charset="0"/>
              </a:rPr>
              <a:t>Select </a:t>
            </a:r>
            <a:r>
              <a:rPr lang="en-US" sz="1600" b="1" dirty="0">
                <a:latin typeface="Arial" panose="020B0604020202020204" pitchFamily="34" charset="0"/>
                <a:ea typeface="Times" panose="02020603050405020304" pitchFamily="18" charset="0"/>
                <a:cs typeface="Times New Roman" panose="02020603050405020304" pitchFamily="18" charset="0"/>
              </a:rPr>
              <a:t>Grade</a:t>
            </a:r>
            <a:r>
              <a:rPr lang="en-US" sz="1600" dirty="0">
                <a:latin typeface="Arial" panose="020B0604020202020204" pitchFamily="34" charset="0"/>
                <a:ea typeface="Times" panose="02020603050405020304" pitchFamily="18" charset="0"/>
                <a:cs typeface="Times New Roman" panose="02020603050405020304" pitchFamily="18" charset="0"/>
              </a:rPr>
              <a:t>, </a:t>
            </a:r>
            <a:r>
              <a:rPr lang="en-US" sz="1600" b="1" dirty="0">
                <a:latin typeface="Arial" panose="020B0604020202020204" pitchFamily="34" charset="0"/>
                <a:ea typeface="Times" panose="02020603050405020304" pitchFamily="18" charset="0"/>
                <a:cs typeface="Times New Roman" panose="02020603050405020304" pitchFamily="18" charset="0"/>
              </a:rPr>
              <a:t>Class</a:t>
            </a:r>
            <a:r>
              <a:rPr lang="en-US" sz="1600" dirty="0">
                <a:latin typeface="Arial" panose="020B0604020202020204" pitchFamily="34" charset="0"/>
                <a:ea typeface="Times" panose="02020603050405020304" pitchFamily="18" charset="0"/>
                <a:cs typeface="Times New Roman" panose="02020603050405020304" pitchFamily="18" charset="0"/>
              </a:rPr>
              <a:t>, </a:t>
            </a:r>
            <a:r>
              <a:rPr lang="en-US" sz="1600" b="1" dirty="0">
                <a:latin typeface="Arial" panose="020B0604020202020204" pitchFamily="34" charset="0"/>
                <a:ea typeface="Times" panose="02020603050405020304" pitchFamily="18" charset="0"/>
                <a:cs typeface="Times New Roman" panose="02020603050405020304" pitchFamily="18" charset="0"/>
              </a:rPr>
              <a:t>Year</a:t>
            </a:r>
            <a:r>
              <a:rPr lang="en-US" sz="1600" dirty="0">
                <a:latin typeface="Arial" panose="020B0604020202020204" pitchFamily="34" charset="0"/>
                <a:ea typeface="Times" panose="02020603050405020304" pitchFamily="18" charset="0"/>
                <a:cs typeface="Times New Roman" panose="02020603050405020304" pitchFamily="18" charset="0"/>
              </a:rPr>
              <a:t> and </a:t>
            </a:r>
            <a:r>
              <a:rPr lang="en-US" sz="1600" b="1" dirty="0">
                <a:latin typeface="Arial" panose="020B0604020202020204" pitchFamily="34" charset="0"/>
                <a:ea typeface="Times" panose="02020603050405020304" pitchFamily="18" charset="0"/>
                <a:cs typeface="Times New Roman" panose="02020603050405020304" pitchFamily="18" charset="0"/>
              </a:rPr>
              <a:t>Cycle</a:t>
            </a:r>
            <a:r>
              <a:rPr lang="en-US" sz="1600" dirty="0">
                <a:latin typeface="Arial" panose="020B0604020202020204" pitchFamily="34" charset="0"/>
                <a:ea typeface="Times" panose="02020603050405020304" pitchFamily="18" charset="0"/>
                <a:cs typeface="Times New Roman" panose="02020603050405020304" pitchFamily="18" charset="0"/>
              </a:rPr>
              <a:t>. Click on the </a:t>
            </a:r>
            <a:r>
              <a:rPr lang="en-US" sz="1600" b="1" dirty="0">
                <a:latin typeface="Arial" panose="020B0604020202020204" pitchFamily="34" charset="0"/>
                <a:ea typeface="Times" panose="02020603050405020304" pitchFamily="18" charset="0"/>
                <a:cs typeface="Times New Roman" panose="02020603050405020304" pitchFamily="18" charset="0"/>
              </a:rPr>
              <a:t>Go </a:t>
            </a:r>
            <a:r>
              <a:rPr lang="en-US" sz="1600" dirty="0">
                <a:latin typeface="Arial" panose="020B0604020202020204" pitchFamily="34" charset="0"/>
                <a:ea typeface="Times" panose="02020603050405020304" pitchFamily="18" charset="0"/>
                <a:cs typeface="Times New Roman" panose="02020603050405020304" pitchFamily="18" charset="0"/>
              </a:rPr>
              <a:t>button</a:t>
            </a:r>
            <a:r>
              <a:rPr lang="en-US" sz="1600" b="1" dirty="0">
                <a:latin typeface="Arial" panose="020B0604020202020204" pitchFamily="34" charset="0"/>
                <a:ea typeface="Times" panose="02020603050405020304" pitchFamily="18" charset="0"/>
                <a:cs typeface="Times New Roman" panose="02020603050405020304" pitchFamily="18" charset="0"/>
              </a:rPr>
              <a:t>.</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685800">
              <a:spcAft>
                <a:spcPts val="0"/>
              </a:spcAft>
            </a:pPr>
            <a:r>
              <a:rPr lang="en-US" sz="1600"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US" sz="1600" dirty="0">
                <a:latin typeface="Arial" panose="020B0604020202020204" pitchFamily="34" charset="0"/>
                <a:ea typeface="Times" panose="02020603050405020304" pitchFamily="18" charset="0"/>
                <a:cs typeface="Times New Roman" panose="02020603050405020304" pitchFamily="18" charset="0"/>
              </a:rPr>
              <a:t>Select a </a:t>
            </a:r>
            <a:r>
              <a:rPr lang="en-US" sz="1600" b="1" dirty="0">
                <a:latin typeface="Arial" panose="020B0604020202020204" pitchFamily="34" charset="0"/>
                <a:ea typeface="Times" panose="02020603050405020304" pitchFamily="18" charset="0"/>
                <a:cs typeface="Times New Roman" panose="02020603050405020304" pitchFamily="18" charset="0"/>
              </a:rPr>
              <a:t>“P”</a:t>
            </a:r>
            <a:r>
              <a:rPr lang="en-US" sz="1600" dirty="0">
                <a:latin typeface="Arial" panose="020B0604020202020204" pitchFamily="34" charset="0"/>
                <a:ea typeface="Times" panose="02020603050405020304" pitchFamily="18" charset="0"/>
                <a:cs typeface="Times New Roman" panose="02020603050405020304" pitchFamily="18" charset="0"/>
              </a:rPr>
              <a:t> where a learner was </a:t>
            </a:r>
            <a:r>
              <a:rPr lang="en-US" sz="1600" b="1" dirty="0">
                <a:latin typeface="Arial" panose="020B0604020202020204" pitchFamily="34" charset="0"/>
                <a:ea typeface="Times" panose="02020603050405020304" pitchFamily="18" charset="0"/>
                <a:cs typeface="Times New Roman" panose="02020603050405020304" pitchFamily="18" charset="0"/>
              </a:rPr>
              <a:t>“NP”</a:t>
            </a:r>
            <a:r>
              <a:rPr lang="en-US" sz="1600" dirty="0">
                <a:latin typeface="Arial" panose="020B0604020202020204" pitchFamily="34" charset="0"/>
                <a:ea typeface="Times" panose="02020603050405020304" pitchFamily="18" charset="0"/>
                <a:cs typeface="Times New Roman" panose="02020603050405020304" pitchFamily="18" charset="0"/>
              </a:rPr>
              <a:t> and select a Deviation Comment. </a:t>
            </a:r>
            <a:r>
              <a:rPr lang="en-US" sz="1600" b="1" dirty="0">
                <a:solidFill>
                  <a:srgbClr val="FF0000"/>
                </a:solidFill>
                <a:latin typeface="Arial" panose="020B0604020202020204" pitchFamily="34" charset="0"/>
                <a:ea typeface="Times" panose="02020603050405020304" pitchFamily="18" charset="0"/>
                <a:cs typeface="Times New Roman" panose="02020603050405020304" pitchFamily="18" charset="0"/>
              </a:rPr>
              <a:t>The following Deviation Comments are listed on the selection, choose one that applies to the specific learner:</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685800">
              <a:spcAft>
                <a:spcPts val="0"/>
              </a:spcAft>
            </a:pPr>
            <a:r>
              <a:rPr lang="en-US" sz="1600" b="1" dirty="0">
                <a:solidFill>
                  <a:srgbClr val="FF0000"/>
                </a:solidFill>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742950" lvl="1" indent="-285750">
              <a:spcAft>
                <a:spcPts val="0"/>
              </a:spcAft>
              <a:buFont typeface="Courier New" panose="02070309020205020404" pitchFamily="49" charset="0"/>
              <a:buChar char="o"/>
            </a:pPr>
            <a:r>
              <a:rPr lang="en-US" sz="1600" b="1" dirty="0">
                <a:latin typeface="Arial" panose="020B0604020202020204" pitchFamily="34" charset="0"/>
                <a:ea typeface="Times" panose="02020603050405020304" pitchFamily="18" charset="0"/>
                <a:cs typeface="Times New Roman" panose="02020603050405020304" pitchFamily="18" charset="0"/>
              </a:rPr>
              <a:t>Learner passed after adjusting the marks in 3 subjects (Math and HL  and  FAL)(E1 OF 2018).</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1143000">
              <a:spcAft>
                <a:spcPts val="0"/>
              </a:spcAft>
            </a:pPr>
            <a:r>
              <a:rPr lang="en-US" sz="1600" b="1"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742950" lvl="1" indent="-285750">
              <a:spcAft>
                <a:spcPts val="0"/>
              </a:spcAft>
              <a:buFont typeface="Courier New" panose="02070309020205020404" pitchFamily="49" charset="0"/>
              <a:buChar char="o"/>
            </a:pPr>
            <a:r>
              <a:rPr lang="en-US" sz="1600" b="1" dirty="0">
                <a:latin typeface="Arial" panose="020B0604020202020204" pitchFamily="34" charset="0"/>
                <a:ea typeface="Times" panose="02020603050405020304" pitchFamily="18" charset="0"/>
                <a:cs typeface="Times New Roman" panose="02020603050405020304" pitchFamily="18" charset="0"/>
              </a:rPr>
              <a:t>Learner passed after adjusting the marks in 2 subjects (Math and HL  and  FAL)(E1 OF 2018).</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742950" lvl="1" indent="-285750">
              <a:spcAft>
                <a:spcPts val="0"/>
              </a:spcAft>
              <a:buFont typeface="Courier New" panose="02070309020205020404" pitchFamily="49" charset="0"/>
              <a:buChar char="o"/>
            </a:pPr>
            <a:r>
              <a:rPr lang="en-US" sz="1600" b="1" dirty="0">
                <a:latin typeface="Arial" panose="020B0604020202020204" pitchFamily="34" charset="0"/>
                <a:ea typeface="Times" panose="02020603050405020304" pitchFamily="18" charset="0"/>
                <a:cs typeface="Times New Roman" panose="02020603050405020304" pitchFamily="18" charset="0"/>
              </a:rPr>
              <a:t>Learner passed after adjusting the marks in 1 subject (Math and HL  and  FAL)(E1 OF 2018).</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1143000">
              <a:spcAft>
                <a:spcPts val="0"/>
              </a:spcAft>
            </a:pPr>
            <a:r>
              <a:rPr lang="en-US" sz="1600" b="1"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742950" lvl="1" indent="-285750">
              <a:spcAft>
                <a:spcPts val="0"/>
              </a:spcAft>
              <a:buFont typeface="Courier New" panose="02070309020205020404" pitchFamily="49" charset="0"/>
              <a:buChar char="o"/>
            </a:pPr>
            <a:r>
              <a:rPr lang="en-US" sz="1600" b="1" dirty="0">
                <a:latin typeface="Arial" panose="020B0604020202020204" pitchFamily="34" charset="0"/>
                <a:ea typeface="Times" panose="02020603050405020304" pitchFamily="18" charset="0"/>
                <a:cs typeface="Times New Roman" panose="02020603050405020304" pitchFamily="18" charset="0"/>
              </a:rPr>
              <a:t>Learner passed after adjusting the marks in 3 subjects (Core and/or other subjects)(E1 OF 2018).</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US" sz="1600" b="1"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742950" lvl="1" indent="-285750">
              <a:spcAft>
                <a:spcPts val="0"/>
              </a:spcAft>
              <a:buFont typeface="Courier New" panose="02070309020205020404" pitchFamily="49" charset="0"/>
              <a:buChar char="o"/>
            </a:pPr>
            <a:r>
              <a:rPr lang="en-US" sz="1600" b="1" dirty="0">
                <a:latin typeface="Arial" panose="020B0604020202020204" pitchFamily="34" charset="0"/>
                <a:ea typeface="Times" panose="02020603050405020304" pitchFamily="18" charset="0"/>
                <a:cs typeface="Times New Roman" panose="02020603050405020304" pitchFamily="18" charset="0"/>
              </a:rPr>
              <a:t>Learner passed after adjusting the marks in 2 subjects (Core and/or other subjects)(E1 OF 2018).</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US" sz="1600" b="1"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742950" lvl="1" indent="-285750">
              <a:spcAft>
                <a:spcPts val="0"/>
              </a:spcAft>
              <a:buFont typeface="Courier New" panose="02070309020205020404" pitchFamily="49" charset="0"/>
              <a:buChar char="o"/>
            </a:pPr>
            <a:r>
              <a:rPr lang="en-US" sz="1600" b="1" dirty="0">
                <a:latin typeface="Arial" panose="020B0604020202020204" pitchFamily="34" charset="0"/>
                <a:ea typeface="Times" panose="02020603050405020304" pitchFamily="18" charset="0"/>
                <a:cs typeface="Times New Roman" panose="02020603050405020304" pitchFamily="18" charset="0"/>
              </a:rPr>
              <a:t>Learner passed after adjusting the marks in 1 subject (Core and/or other subject)(E1 OF 2018).</a:t>
            </a:r>
            <a:endParaRPr lang="en-ZA" sz="1600" dirty="0">
              <a:effectLst/>
              <a:latin typeface="Times" panose="02020603050405020304" pitchFamily="18" charset="0"/>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552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p:nvPr/>
        </p:nvPicPr>
        <p:blipFill rotWithShape="1">
          <a:blip r:embed="rId3"/>
          <a:srcRect l="67973" t="26214" b="59421"/>
          <a:stretch/>
        </p:blipFill>
        <p:spPr bwMode="auto">
          <a:xfrm>
            <a:off x="1846652" y="0"/>
            <a:ext cx="8730494" cy="2155581"/>
          </a:xfrm>
          <a:prstGeom prst="rect">
            <a:avLst/>
          </a:prstGeom>
          <a:ln>
            <a:solidFill>
              <a:schemeClr val="accent1"/>
            </a:solidFill>
          </a:ln>
          <a:extLst>
            <a:ext uri="{53640926-AAD7-44D8-BBD7-CCE9431645EC}">
              <a14:shadowObscured xmlns:a14="http://schemas.microsoft.com/office/drawing/2010/main"/>
            </a:ext>
          </a:extLst>
        </p:spPr>
      </p:pic>
      <p:sp>
        <p:nvSpPr>
          <p:cNvPr id="4" name="Rectangle 3"/>
          <p:cNvSpPr/>
          <p:nvPr/>
        </p:nvSpPr>
        <p:spPr>
          <a:xfrm>
            <a:off x="227134" y="2426677"/>
            <a:ext cx="11737731" cy="4524315"/>
          </a:xfrm>
          <a:prstGeom prst="rect">
            <a:avLst/>
          </a:prstGeom>
        </p:spPr>
        <p:txBody>
          <a:bodyPr wrap="square">
            <a:spAutoFit/>
          </a:bodyPr>
          <a:lstStyle/>
          <a:p>
            <a:pPr marL="342900" lvl="0" indent="-342900">
              <a:spcAft>
                <a:spcPts val="0"/>
              </a:spcAft>
              <a:buFont typeface="Symbol" panose="05050102010706020507" pitchFamily="18" charset="2"/>
              <a:buChar char=""/>
            </a:pPr>
            <a:r>
              <a:rPr lang="en-US" sz="1600" dirty="0">
                <a:latin typeface="Arial" panose="020B0604020202020204" pitchFamily="34" charset="0"/>
                <a:ea typeface="Times" panose="02020603050405020304" pitchFamily="18" charset="0"/>
                <a:cs typeface="Times New Roman" panose="02020603050405020304" pitchFamily="18" charset="0"/>
              </a:rPr>
              <a:t>The background </a:t>
            </a:r>
            <a:r>
              <a:rPr lang="en-US" sz="1600" dirty="0" err="1">
                <a:latin typeface="Arial" panose="020B0604020202020204" pitchFamily="34" charset="0"/>
                <a:ea typeface="Times" panose="02020603050405020304" pitchFamily="18" charset="0"/>
                <a:cs typeface="Times New Roman" panose="02020603050405020304" pitchFamily="18" charset="0"/>
              </a:rPr>
              <a:t>colour</a:t>
            </a:r>
            <a:r>
              <a:rPr lang="en-US" sz="1600" dirty="0">
                <a:latin typeface="Arial" panose="020B0604020202020204" pitchFamily="34" charset="0"/>
                <a:ea typeface="Times" panose="02020603050405020304" pitchFamily="18" charset="0"/>
                <a:cs typeface="Times New Roman" panose="02020603050405020304" pitchFamily="18" charset="0"/>
              </a:rPr>
              <a:t> of the code column will be shaded in pink to show that it was changed from </a:t>
            </a:r>
            <a:r>
              <a:rPr lang="en-US" sz="1600" b="1" dirty="0">
                <a:latin typeface="Arial" panose="020B0604020202020204" pitchFamily="34" charset="0"/>
                <a:ea typeface="Times" panose="02020603050405020304" pitchFamily="18" charset="0"/>
                <a:cs typeface="Times New Roman" panose="02020603050405020304" pitchFamily="18" charset="0"/>
              </a:rPr>
              <a:t>NP</a:t>
            </a:r>
            <a:r>
              <a:rPr lang="en-US" sz="1600" dirty="0">
                <a:latin typeface="Arial" panose="020B0604020202020204" pitchFamily="34" charset="0"/>
                <a:ea typeface="Times" panose="02020603050405020304" pitchFamily="18" charset="0"/>
                <a:cs typeface="Times New Roman" panose="02020603050405020304" pitchFamily="18" charset="0"/>
              </a:rPr>
              <a:t> to </a:t>
            </a:r>
            <a:r>
              <a:rPr lang="en-US" sz="1600" b="1" dirty="0">
                <a:latin typeface="Arial" panose="020B0604020202020204" pitchFamily="34" charset="0"/>
                <a:ea typeface="Times" panose="02020603050405020304" pitchFamily="18" charset="0"/>
                <a:cs typeface="Times New Roman" panose="02020603050405020304" pitchFamily="18" charset="0"/>
              </a:rPr>
              <a:t>P</a:t>
            </a:r>
            <a:r>
              <a:rPr lang="en-US" sz="1600" dirty="0">
                <a:latin typeface="Arial" panose="020B0604020202020204" pitchFamily="34" charset="0"/>
                <a:ea typeface="Times" panose="02020603050405020304" pitchFamily="18" charset="0"/>
                <a:cs typeface="Times New Roman" panose="02020603050405020304" pitchFamily="18" charset="0"/>
              </a:rPr>
              <a:t>.</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US" sz="1600"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US" sz="1600" dirty="0">
                <a:latin typeface="Arial" panose="020B0604020202020204" pitchFamily="34" charset="0"/>
                <a:ea typeface="Times" panose="02020603050405020304" pitchFamily="18" charset="0"/>
                <a:cs typeface="Times New Roman" panose="02020603050405020304" pitchFamily="18" charset="0"/>
              </a:rPr>
              <a:t>Click on the </a:t>
            </a:r>
            <a:r>
              <a:rPr lang="en-US" sz="1600" b="1" dirty="0">
                <a:latin typeface="Arial" panose="020B0604020202020204" pitchFamily="34" charset="0"/>
                <a:ea typeface="Times" panose="02020603050405020304" pitchFamily="18" charset="0"/>
                <a:cs typeface="Times New Roman" panose="02020603050405020304" pitchFamily="18" charset="0"/>
              </a:rPr>
              <a:t>Save</a:t>
            </a:r>
            <a:r>
              <a:rPr lang="en-US" sz="1600" dirty="0">
                <a:latin typeface="Arial" panose="020B0604020202020204" pitchFamily="34" charset="0"/>
                <a:ea typeface="Times" panose="02020603050405020304" pitchFamily="18" charset="0"/>
                <a:cs typeface="Times New Roman" panose="02020603050405020304" pitchFamily="18" charset="0"/>
              </a:rPr>
              <a:t> button to save the decision. </a:t>
            </a:r>
            <a:r>
              <a:rPr lang="en-US" sz="1600" b="1" dirty="0">
                <a:solidFill>
                  <a:srgbClr val="FF0000"/>
                </a:solidFill>
                <a:latin typeface="Arial" panose="020B0604020202020204" pitchFamily="34" charset="0"/>
                <a:ea typeface="Times" panose="02020603050405020304" pitchFamily="18" charset="0"/>
                <a:cs typeface="Times New Roman" panose="02020603050405020304" pitchFamily="18" charset="0"/>
              </a:rPr>
              <a:t>If it is not saved, it will not display on the Department Mark Schedule.</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a:spcAft>
                <a:spcPts val="0"/>
              </a:spcAft>
            </a:pPr>
            <a:r>
              <a:rPr lang="en-US" sz="1600"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514350" indent="-514350">
              <a:spcAft>
                <a:spcPts val="0"/>
              </a:spcAft>
            </a:pPr>
            <a:r>
              <a:rPr lang="en-US" sz="1600" b="1" dirty="0">
                <a:latin typeface="Arial" panose="020B0604020202020204" pitchFamily="34" charset="0"/>
                <a:ea typeface="Times" panose="02020603050405020304" pitchFamily="18" charset="0"/>
                <a:cs typeface="Times New Roman" panose="02020603050405020304" pitchFamily="18" charset="0"/>
              </a:rPr>
              <a:t>Step 6: The condonation in Mathematics must be applied after the 2% mark adjustment</a:t>
            </a:r>
            <a:r>
              <a:rPr lang="en-US" sz="1600" dirty="0">
                <a:latin typeface="Arial" panose="020B0604020202020204" pitchFamily="34" charset="0"/>
                <a:ea typeface="Times" panose="02020603050405020304" pitchFamily="18" charset="0"/>
                <a:cs typeface="Times New Roman" panose="02020603050405020304" pitchFamily="18" charset="0"/>
              </a:rPr>
              <a:t>, where a learner has met all the requirements in respect of promotion from one grade to the next grade, </a:t>
            </a:r>
            <a:r>
              <a:rPr lang="en-US" sz="1600" b="1" dirty="0">
                <a:latin typeface="Arial" panose="020B0604020202020204" pitchFamily="34" charset="0"/>
                <a:ea typeface="Times" panose="02020603050405020304" pitchFamily="18" charset="0"/>
                <a:cs typeface="Times New Roman" panose="02020603050405020304" pitchFamily="18" charset="0"/>
              </a:rPr>
              <a:t>except has not attained a level 3 (40%)</a:t>
            </a:r>
            <a:r>
              <a:rPr lang="en-US" sz="1600" dirty="0">
                <a:latin typeface="Arial" panose="020B0604020202020204" pitchFamily="34" charset="0"/>
                <a:ea typeface="Times" panose="02020603050405020304" pitchFamily="18" charset="0"/>
                <a:cs typeface="Times New Roman" panose="02020603050405020304" pitchFamily="18" charset="0"/>
              </a:rPr>
              <a:t> in Mathematics and therefore has to be retained, such a learner must be condoned in Mathematics. This implies that the Mathematics mark is condoned and the learner must be promoted to the next grade, if all other pass requirements are met.</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514350" indent="-514350">
              <a:spcAft>
                <a:spcPts val="0"/>
              </a:spcAft>
            </a:pPr>
            <a:r>
              <a:rPr lang="en-US" sz="1600"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457200" indent="-457200">
              <a:spcAft>
                <a:spcPts val="0"/>
              </a:spcAft>
            </a:pPr>
            <a:r>
              <a:rPr lang="en-US" sz="1600" b="1" dirty="0">
                <a:latin typeface="Arial" panose="020B0604020202020204" pitchFamily="34" charset="0"/>
                <a:ea typeface="Times" panose="02020603050405020304" pitchFamily="18" charset="0"/>
                <a:cs typeface="Times New Roman" panose="02020603050405020304" pitchFamily="18" charset="0"/>
              </a:rPr>
              <a:t>Step 7: </a:t>
            </a:r>
            <a:r>
              <a:rPr lang="en-US" sz="1600" dirty="0">
                <a:latin typeface="Arial" panose="020B0604020202020204" pitchFamily="34" charset="0"/>
                <a:ea typeface="Times" panose="02020603050405020304" pitchFamily="18" charset="0"/>
                <a:cs typeface="Times New Roman" panose="02020603050405020304" pitchFamily="18" charset="0"/>
              </a:rPr>
              <a:t>After the marks of Mathematics have been adjusted </a:t>
            </a:r>
            <a:r>
              <a:rPr lang="en-US" sz="1600" b="1" dirty="0">
                <a:solidFill>
                  <a:srgbClr val="FF0000"/>
                </a:solidFill>
                <a:latin typeface="Arial" panose="020B0604020202020204" pitchFamily="34" charset="0"/>
                <a:ea typeface="Times" panose="02020603050405020304" pitchFamily="18" charset="0"/>
                <a:cs typeface="Times New Roman" panose="02020603050405020304" pitchFamily="18" charset="0"/>
              </a:rPr>
              <a:t>on the printed schedule</a:t>
            </a:r>
            <a:r>
              <a:rPr lang="en-US" sz="1600" dirty="0">
                <a:latin typeface="Arial" panose="020B0604020202020204" pitchFamily="34" charset="0"/>
                <a:ea typeface="Times" panose="02020603050405020304" pitchFamily="18" charset="0"/>
                <a:cs typeface="Times New Roman" panose="02020603050405020304" pitchFamily="18" charset="0"/>
              </a:rPr>
              <a:t> </a:t>
            </a:r>
            <a:r>
              <a:rPr lang="en-US" sz="1600" b="1" dirty="0">
                <a:latin typeface="Arial" panose="020B0604020202020204" pitchFamily="34" charset="0"/>
                <a:ea typeface="Times" panose="02020603050405020304" pitchFamily="18" charset="0"/>
                <a:cs typeface="Times New Roman" panose="02020603050405020304" pitchFamily="18" charset="0"/>
              </a:rPr>
              <a:t>(12.9.15.7)</a:t>
            </a:r>
            <a:r>
              <a:rPr lang="en-US" sz="1600" dirty="0">
                <a:latin typeface="Arial" panose="020B0604020202020204" pitchFamily="34" charset="0"/>
                <a:ea typeface="Times" panose="02020603050405020304" pitchFamily="18" charset="0"/>
                <a:cs typeface="Times New Roman" panose="02020603050405020304" pitchFamily="18" charset="0"/>
              </a:rPr>
              <a:t> that shows only learners who obtained </a:t>
            </a:r>
            <a:r>
              <a:rPr lang="en-US" sz="1600" b="1" dirty="0">
                <a:latin typeface="Arial" panose="020B0604020202020204" pitchFamily="34" charset="0"/>
                <a:ea typeface="Times" panose="02020603050405020304" pitchFamily="18" charset="0"/>
                <a:cs typeface="Times New Roman" panose="02020603050405020304" pitchFamily="18" charset="0"/>
              </a:rPr>
              <a:t>NP</a:t>
            </a:r>
            <a:r>
              <a:rPr lang="en-US" sz="1600" dirty="0">
                <a:latin typeface="Arial" panose="020B0604020202020204" pitchFamily="34" charset="0"/>
                <a:ea typeface="Times" panose="02020603050405020304" pitchFamily="18" charset="0"/>
                <a:cs typeface="Times New Roman" panose="02020603050405020304" pitchFamily="18" charset="0"/>
              </a:rPr>
              <a:t>, the school should go back to </a:t>
            </a:r>
            <a:r>
              <a:rPr lang="en-US" sz="1600" b="1" dirty="0">
                <a:latin typeface="Arial" panose="020B0604020202020204" pitchFamily="34" charset="0"/>
                <a:ea typeface="Times" panose="02020603050405020304" pitchFamily="18" charset="0"/>
                <a:cs typeface="Times New Roman" panose="02020603050405020304" pitchFamily="18" charset="0"/>
              </a:rPr>
              <a:t>12.7.18(Promotion Schedule)</a:t>
            </a:r>
            <a:r>
              <a:rPr lang="en-US" sz="1600" dirty="0">
                <a:latin typeface="Arial" panose="020B0604020202020204" pitchFamily="34" charset="0"/>
                <a:ea typeface="Times" panose="02020603050405020304" pitchFamily="18" charset="0"/>
                <a:cs typeface="Times New Roman" panose="02020603050405020304" pitchFamily="18" charset="0"/>
              </a:rPr>
              <a:t> to change </a:t>
            </a:r>
            <a:r>
              <a:rPr lang="en-US" sz="1600" b="1" dirty="0">
                <a:latin typeface="Arial" panose="020B0604020202020204" pitchFamily="34" charset="0"/>
                <a:ea typeface="Times" panose="02020603050405020304" pitchFamily="18" charset="0"/>
                <a:cs typeface="Times New Roman" panose="02020603050405020304" pitchFamily="18" charset="0"/>
              </a:rPr>
              <a:t>NP</a:t>
            </a:r>
            <a:r>
              <a:rPr lang="en-US" sz="1600" dirty="0">
                <a:latin typeface="Arial" panose="020B0604020202020204" pitchFamily="34" charset="0"/>
                <a:ea typeface="Times" panose="02020603050405020304" pitchFamily="18" charset="0"/>
                <a:cs typeface="Times New Roman" panose="02020603050405020304" pitchFamily="18" charset="0"/>
              </a:rPr>
              <a:t> to </a:t>
            </a:r>
            <a:r>
              <a:rPr lang="en-US" sz="1600" b="1" dirty="0">
                <a:latin typeface="Arial" panose="020B0604020202020204" pitchFamily="34" charset="0"/>
                <a:ea typeface="Times" panose="02020603050405020304" pitchFamily="18" charset="0"/>
                <a:cs typeface="Times New Roman" panose="02020603050405020304" pitchFamily="18" charset="0"/>
              </a:rPr>
              <a:t>P</a:t>
            </a:r>
            <a:r>
              <a:rPr lang="en-US" sz="1600" dirty="0">
                <a:latin typeface="Arial" panose="020B0604020202020204" pitchFamily="34" charset="0"/>
                <a:ea typeface="Times" panose="02020603050405020304" pitchFamily="18" charset="0"/>
                <a:cs typeface="Times New Roman" panose="02020603050405020304" pitchFamily="18" charset="0"/>
              </a:rPr>
              <a:t> and put in a </a:t>
            </a:r>
            <a:r>
              <a:rPr lang="en-US" sz="1600" b="1" dirty="0">
                <a:latin typeface="Arial" panose="020B0604020202020204" pitchFamily="34" charset="0"/>
                <a:ea typeface="Times" panose="02020603050405020304" pitchFamily="18" charset="0"/>
                <a:cs typeface="Times New Roman" panose="02020603050405020304" pitchFamily="18" charset="0"/>
              </a:rPr>
              <a:t>Deviation Comment</a:t>
            </a:r>
            <a:r>
              <a:rPr lang="en-US" sz="1600" dirty="0">
                <a:latin typeface="Arial" panose="020B0604020202020204" pitchFamily="34" charset="0"/>
                <a:ea typeface="Times" panose="02020603050405020304" pitchFamily="18" charset="0"/>
                <a:cs typeface="Times New Roman" panose="02020603050405020304" pitchFamily="18" charset="0"/>
              </a:rPr>
              <a:t>.</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457200" indent="-457200">
              <a:spcAft>
                <a:spcPts val="0"/>
              </a:spcAft>
            </a:pPr>
            <a:r>
              <a:rPr lang="en-US" sz="1600"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US" sz="1600" dirty="0">
                <a:latin typeface="Arial" panose="020B0604020202020204" pitchFamily="34" charset="0"/>
                <a:ea typeface="Times" panose="02020603050405020304" pitchFamily="18" charset="0"/>
                <a:cs typeface="Times New Roman" panose="02020603050405020304" pitchFamily="18" charset="0"/>
              </a:rPr>
              <a:t>Select </a:t>
            </a:r>
            <a:r>
              <a:rPr lang="en-US" sz="1600" b="1" dirty="0">
                <a:latin typeface="Arial" panose="020B0604020202020204" pitchFamily="34" charset="0"/>
                <a:ea typeface="Times" panose="02020603050405020304" pitchFamily="18" charset="0"/>
                <a:cs typeface="Times New Roman" panose="02020603050405020304" pitchFamily="18" charset="0"/>
              </a:rPr>
              <a:t>Grade</a:t>
            </a:r>
            <a:r>
              <a:rPr lang="en-US" sz="1600" dirty="0">
                <a:latin typeface="Arial" panose="020B0604020202020204" pitchFamily="34" charset="0"/>
                <a:ea typeface="Times" panose="02020603050405020304" pitchFamily="18" charset="0"/>
                <a:cs typeface="Times New Roman" panose="02020603050405020304" pitchFamily="18" charset="0"/>
              </a:rPr>
              <a:t>, </a:t>
            </a:r>
            <a:r>
              <a:rPr lang="en-US" sz="1600" b="1" dirty="0">
                <a:latin typeface="Arial" panose="020B0604020202020204" pitchFamily="34" charset="0"/>
                <a:ea typeface="Times" panose="02020603050405020304" pitchFamily="18" charset="0"/>
                <a:cs typeface="Times New Roman" panose="02020603050405020304" pitchFamily="18" charset="0"/>
              </a:rPr>
              <a:t>Class</a:t>
            </a:r>
            <a:r>
              <a:rPr lang="en-US" sz="1600" dirty="0">
                <a:latin typeface="Arial" panose="020B0604020202020204" pitchFamily="34" charset="0"/>
                <a:ea typeface="Times" panose="02020603050405020304" pitchFamily="18" charset="0"/>
                <a:cs typeface="Times New Roman" panose="02020603050405020304" pitchFamily="18" charset="0"/>
              </a:rPr>
              <a:t>, </a:t>
            </a:r>
            <a:r>
              <a:rPr lang="en-US" sz="1600" b="1" dirty="0">
                <a:latin typeface="Arial" panose="020B0604020202020204" pitchFamily="34" charset="0"/>
                <a:ea typeface="Times" panose="02020603050405020304" pitchFamily="18" charset="0"/>
                <a:cs typeface="Times New Roman" panose="02020603050405020304" pitchFamily="18" charset="0"/>
              </a:rPr>
              <a:t>Year</a:t>
            </a:r>
            <a:r>
              <a:rPr lang="en-US" sz="1600" dirty="0">
                <a:latin typeface="Arial" panose="020B0604020202020204" pitchFamily="34" charset="0"/>
                <a:ea typeface="Times" panose="02020603050405020304" pitchFamily="18" charset="0"/>
                <a:cs typeface="Times New Roman" panose="02020603050405020304" pitchFamily="18" charset="0"/>
              </a:rPr>
              <a:t> and </a:t>
            </a:r>
            <a:r>
              <a:rPr lang="en-US" sz="1600" b="1" dirty="0">
                <a:latin typeface="Arial" panose="020B0604020202020204" pitchFamily="34" charset="0"/>
                <a:ea typeface="Times" panose="02020603050405020304" pitchFamily="18" charset="0"/>
                <a:cs typeface="Times New Roman" panose="02020603050405020304" pitchFamily="18" charset="0"/>
              </a:rPr>
              <a:t>Cycle</a:t>
            </a:r>
            <a:r>
              <a:rPr lang="en-US" sz="1600" dirty="0">
                <a:latin typeface="Arial" panose="020B0604020202020204" pitchFamily="34" charset="0"/>
                <a:ea typeface="Times" panose="02020603050405020304" pitchFamily="18" charset="0"/>
                <a:cs typeface="Times New Roman" panose="02020603050405020304" pitchFamily="18" charset="0"/>
              </a:rPr>
              <a:t>. Click on the </a:t>
            </a:r>
            <a:r>
              <a:rPr lang="en-US" sz="1600" b="1" dirty="0">
                <a:latin typeface="Arial" panose="020B0604020202020204" pitchFamily="34" charset="0"/>
                <a:ea typeface="Times" panose="02020603050405020304" pitchFamily="18" charset="0"/>
                <a:cs typeface="Times New Roman" panose="02020603050405020304" pitchFamily="18" charset="0"/>
              </a:rPr>
              <a:t>Go </a:t>
            </a:r>
            <a:r>
              <a:rPr lang="en-US" sz="1600" dirty="0">
                <a:latin typeface="Arial" panose="020B0604020202020204" pitchFamily="34" charset="0"/>
                <a:ea typeface="Times" panose="02020603050405020304" pitchFamily="18" charset="0"/>
                <a:cs typeface="Times New Roman" panose="02020603050405020304" pitchFamily="18" charset="0"/>
              </a:rPr>
              <a:t>button</a:t>
            </a:r>
            <a:r>
              <a:rPr lang="en-US" sz="1600" b="1" dirty="0">
                <a:latin typeface="Arial" panose="020B0604020202020204" pitchFamily="34" charset="0"/>
                <a:ea typeface="Times" panose="02020603050405020304" pitchFamily="18" charset="0"/>
                <a:cs typeface="Times New Roman" panose="02020603050405020304" pitchFamily="18" charset="0"/>
              </a:rPr>
              <a:t>.</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685800">
              <a:spcAft>
                <a:spcPts val="0"/>
              </a:spcAft>
            </a:pPr>
            <a:r>
              <a:rPr lang="en-US" sz="1600" dirty="0">
                <a:latin typeface="Arial" panose="020B0604020202020204" pitchFamily="34" charset="0"/>
                <a:ea typeface="Times" panose="02020603050405020304" pitchFamily="18" charset="0"/>
                <a:cs typeface="Times New Roman" panose="02020603050405020304" pitchFamily="18" charset="0"/>
              </a:rPr>
              <a:t> </a:t>
            </a:r>
            <a:endParaRPr lang="en-ZA" sz="1600" dirty="0">
              <a:latin typeface="Times" panose="02020603050405020304" pitchFamily="18" charset="0"/>
              <a:ea typeface="Times"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US" sz="1600" dirty="0">
                <a:latin typeface="Arial" panose="020B0604020202020204" pitchFamily="34" charset="0"/>
                <a:ea typeface="Times" panose="02020603050405020304" pitchFamily="18" charset="0"/>
                <a:cs typeface="Times New Roman" panose="02020603050405020304" pitchFamily="18" charset="0"/>
              </a:rPr>
              <a:t>Select a </a:t>
            </a:r>
            <a:r>
              <a:rPr lang="en-US" sz="1600" b="1" dirty="0">
                <a:latin typeface="Arial" panose="020B0604020202020204" pitchFamily="34" charset="0"/>
                <a:ea typeface="Times" panose="02020603050405020304" pitchFamily="18" charset="0"/>
                <a:cs typeface="Times New Roman" panose="02020603050405020304" pitchFamily="18" charset="0"/>
              </a:rPr>
              <a:t>“P”</a:t>
            </a:r>
            <a:r>
              <a:rPr lang="en-US" sz="1600" dirty="0">
                <a:latin typeface="Arial" panose="020B0604020202020204" pitchFamily="34" charset="0"/>
                <a:ea typeface="Times" panose="02020603050405020304" pitchFamily="18" charset="0"/>
                <a:cs typeface="Times New Roman" panose="02020603050405020304" pitchFamily="18" charset="0"/>
              </a:rPr>
              <a:t> where a learner was </a:t>
            </a:r>
            <a:r>
              <a:rPr lang="en-US" sz="1600" b="1" dirty="0">
                <a:latin typeface="Arial" panose="020B0604020202020204" pitchFamily="34" charset="0"/>
                <a:ea typeface="Times" panose="02020603050405020304" pitchFamily="18" charset="0"/>
                <a:cs typeface="Times New Roman" panose="02020603050405020304" pitchFamily="18" charset="0"/>
              </a:rPr>
              <a:t>“NP”</a:t>
            </a:r>
            <a:r>
              <a:rPr lang="en-US" sz="1600" dirty="0">
                <a:latin typeface="Arial" panose="020B0604020202020204" pitchFamily="34" charset="0"/>
                <a:ea typeface="Times" panose="02020603050405020304" pitchFamily="18" charset="0"/>
                <a:cs typeface="Times New Roman" panose="02020603050405020304" pitchFamily="18" charset="0"/>
              </a:rPr>
              <a:t> and select a Deviation Comment as </a:t>
            </a:r>
            <a:r>
              <a:rPr lang="en-US" sz="1600" b="1" dirty="0">
                <a:latin typeface="Arial" panose="020B0604020202020204" pitchFamily="34" charset="0"/>
                <a:ea typeface="Times" panose="02020603050405020304" pitchFamily="18" charset="0"/>
                <a:cs typeface="Times New Roman" panose="02020603050405020304" pitchFamily="18" charset="0"/>
              </a:rPr>
              <a:t>“Learner is promoted to the next grade after the Mathematics mark has been condoned (E1 of 2018)”</a:t>
            </a:r>
            <a:r>
              <a:rPr lang="en-US" sz="1600" dirty="0">
                <a:latin typeface="Arial" panose="020B0604020202020204" pitchFamily="34" charset="0"/>
                <a:ea typeface="Times" panose="02020603050405020304" pitchFamily="18" charset="0"/>
                <a:cs typeface="Times New Roman" panose="02020603050405020304" pitchFamily="18" charset="0"/>
              </a:rPr>
              <a:t> on SA-SAMS.</a:t>
            </a:r>
            <a:endParaRPr lang="en-ZA" sz="1600" dirty="0">
              <a:effectLst/>
              <a:latin typeface="Times" panose="02020603050405020304" pitchFamily="18" charset="0"/>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05801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588122" y="1595677"/>
            <a:ext cx="9503229" cy="3666645"/>
          </a:xfrm>
          <a:prstGeom prst="rect">
            <a:avLst/>
          </a:prstGeom>
        </p:spPr>
        <p:txBody>
          <a:bodyPr wrap="square">
            <a:spAutoFit/>
          </a:bodyPr>
          <a:lstStyle/>
          <a:p>
            <a:pPr algn="just">
              <a:lnSpc>
                <a:spcPct val="107000"/>
              </a:lnSpc>
              <a:spcAft>
                <a:spcPts val="0"/>
              </a:spcAft>
            </a:pPr>
            <a:r>
              <a:rPr lang="en-ZA" sz="2000" dirty="0">
                <a:latin typeface="Arial" panose="020B0604020202020204" pitchFamily="34" charset="0"/>
                <a:ea typeface="Times New Roman" panose="02020603050405020304" pitchFamily="18" charset="0"/>
                <a:cs typeface="Times New Roman" panose="02020603050405020304" pitchFamily="18" charset="0"/>
              </a:rPr>
              <a:t>The way we are reporting on marks</a:t>
            </a:r>
            <a:endParaRPr lang="en-ZA" sz="20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0"/>
              </a:spcAft>
              <a:buFont typeface="+mj-lt"/>
              <a:buAutoNum type="alphaLcPeriod"/>
            </a:pPr>
            <a:r>
              <a:rPr lang="en-ZA" sz="2000" dirty="0">
                <a:latin typeface="Arial" panose="020B0604020202020204" pitchFamily="34" charset="0"/>
                <a:ea typeface="Times New Roman" panose="02020603050405020304" pitchFamily="18" charset="0"/>
                <a:cs typeface="Times New Roman" panose="02020603050405020304" pitchFamily="18" charset="0"/>
              </a:rPr>
              <a:t>O = a number</a:t>
            </a:r>
            <a:endParaRPr lang="en-ZA" sz="20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0"/>
              </a:spcAft>
              <a:buFont typeface="+mj-lt"/>
              <a:buAutoNum type="alphaLcPeriod"/>
            </a:pPr>
            <a:r>
              <a:rPr lang="en-ZA" sz="2000" dirty="0">
                <a:latin typeface="Arial" panose="020B0604020202020204" pitchFamily="34" charset="0"/>
                <a:ea typeface="Times New Roman" panose="02020603050405020304" pitchFamily="18" charset="0"/>
                <a:cs typeface="Times New Roman" panose="02020603050405020304" pitchFamily="18" charset="0"/>
              </a:rPr>
              <a:t>Open space = NO INFO</a:t>
            </a:r>
            <a:endParaRPr lang="en-ZA" sz="20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mj-lt"/>
              <a:buAutoNum type="alphaLcPeriod"/>
            </a:pPr>
            <a:r>
              <a:rPr lang="en-ZA" sz="2000" dirty="0">
                <a:latin typeface="Arial" panose="020B0604020202020204" pitchFamily="34" charset="0"/>
                <a:ea typeface="Times New Roman" panose="02020603050405020304" pitchFamily="18" charset="0"/>
                <a:cs typeface="Times New Roman" panose="02020603050405020304" pitchFamily="18" charset="0"/>
              </a:rPr>
              <a:t>-1 absent</a:t>
            </a:r>
            <a:endParaRPr lang="en-ZA" sz="2000" dirty="0">
              <a:latin typeface="Calibri" panose="020F0502020204030204" pitchFamily="34" charset="0"/>
              <a:ea typeface="Calibri" panose="020F0502020204030204" pitchFamily="34" charset="0"/>
              <a:cs typeface="Times New Roman" panose="02020603050405020304" pitchFamily="18" charset="0"/>
            </a:endParaRPr>
          </a:p>
          <a:p>
            <a:r>
              <a:rPr lang="en-ZA" sz="2000" dirty="0">
                <a:latin typeface="Arial" panose="020B0604020202020204" pitchFamily="34" charset="0"/>
                <a:ea typeface="Times New Roman" panose="02020603050405020304" pitchFamily="18" charset="0"/>
              </a:rPr>
              <a:t>-2 on SA-SAMS = open space </a:t>
            </a:r>
            <a:r>
              <a:rPr lang="en-ZA" sz="2000" dirty="0" smtClean="0">
                <a:latin typeface="Arial" panose="020B0604020202020204" pitchFamily="34" charset="0"/>
                <a:ea typeface="Times New Roman" panose="02020603050405020304" pitchFamily="18" charset="0"/>
              </a:rPr>
              <a:t>by default</a:t>
            </a:r>
          </a:p>
          <a:p>
            <a:endParaRPr lang="en-ZA" sz="2000" dirty="0">
              <a:latin typeface="Arial" panose="020B0604020202020204" pitchFamily="34" charset="0"/>
            </a:endParaRPr>
          </a:p>
          <a:p>
            <a:r>
              <a:rPr lang="en-ZA" sz="2000" dirty="0" smtClean="0">
                <a:latin typeface="Arial" panose="020B0604020202020204" pitchFamily="34" charset="0"/>
              </a:rPr>
              <a:t>Absent learners with reason  -1</a:t>
            </a:r>
          </a:p>
          <a:p>
            <a:endParaRPr lang="en-ZA" sz="2000" dirty="0">
              <a:latin typeface="Arial" panose="020B0604020202020204" pitchFamily="34" charset="0"/>
            </a:endParaRPr>
          </a:p>
          <a:p>
            <a:r>
              <a:rPr lang="en-ZA" sz="2000" dirty="0" smtClean="0">
                <a:latin typeface="Arial" panose="020B0604020202020204" pitchFamily="34" charset="0"/>
              </a:rPr>
              <a:t>Marks for a specific activity = 0 -100</a:t>
            </a:r>
          </a:p>
          <a:p>
            <a:endParaRPr lang="en-ZA" sz="2000" dirty="0">
              <a:latin typeface="Arial" panose="020B0604020202020204" pitchFamily="34" charset="0"/>
            </a:endParaRPr>
          </a:p>
          <a:p>
            <a:endParaRPr lang="en-ZA" sz="2000" dirty="0"/>
          </a:p>
        </p:txBody>
      </p:sp>
      <p:sp>
        <p:nvSpPr>
          <p:cNvPr id="4" name="TextBox 3"/>
          <p:cNvSpPr txBox="1"/>
          <p:nvPr/>
        </p:nvSpPr>
        <p:spPr>
          <a:xfrm>
            <a:off x="403654" y="411892"/>
            <a:ext cx="8674443" cy="584775"/>
          </a:xfrm>
          <a:prstGeom prst="rect">
            <a:avLst/>
          </a:prstGeom>
          <a:noFill/>
        </p:spPr>
        <p:txBody>
          <a:bodyPr wrap="square" rtlCol="0">
            <a:spAutoFit/>
          </a:bodyPr>
          <a:lstStyle/>
          <a:p>
            <a:r>
              <a:rPr lang="en-ZA" sz="3200" b="1" dirty="0" smtClean="0">
                <a:solidFill>
                  <a:srgbClr val="7030A0"/>
                </a:solidFill>
              </a:rPr>
              <a:t>LEARNER MARKS</a:t>
            </a:r>
            <a:endParaRPr lang="en-ZA" sz="3200" b="1" dirty="0">
              <a:solidFill>
                <a:srgbClr val="7030A0"/>
              </a:solidFill>
            </a:endParaRPr>
          </a:p>
        </p:txBody>
      </p:sp>
    </p:spTree>
    <p:extLst>
      <p:ext uri="{BB962C8B-B14F-4D97-AF65-F5344CB8AC3E}">
        <p14:creationId xmlns:p14="http://schemas.microsoft.com/office/powerpoint/2010/main" val="896684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004936" y="2109457"/>
            <a:ext cx="10212308" cy="1200329"/>
          </a:xfrm>
          <a:prstGeom prst="rect">
            <a:avLst/>
          </a:prstGeom>
        </p:spPr>
        <p:txBody>
          <a:bodyPr wrap="square">
            <a:spAutoFit/>
          </a:bodyPr>
          <a:lstStyle/>
          <a:p>
            <a:pPr algn="ctr"/>
            <a:r>
              <a:rPr lang="en-ZA" sz="7200" b="1" dirty="0" smtClean="0">
                <a:solidFill>
                  <a:srgbClr val="FF0000"/>
                </a:solidFill>
              </a:rPr>
              <a:t>SUBMISSION OF DATA</a:t>
            </a:r>
            <a:endParaRPr lang="en-ZA" sz="7200" b="1" dirty="0">
              <a:solidFill>
                <a:srgbClr val="FF0000"/>
              </a:solidFill>
            </a:endParaRPr>
          </a:p>
        </p:txBody>
      </p:sp>
    </p:spTree>
    <p:extLst>
      <p:ext uri="{BB962C8B-B14F-4D97-AF65-F5344CB8AC3E}">
        <p14:creationId xmlns:p14="http://schemas.microsoft.com/office/powerpoint/2010/main" val="28049428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TextBox 2"/>
          <p:cNvSpPr txBox="1"/>
          <p:nvPr/>
        </p:nvSpPr>
        <p:spPr>
          <a:xfrm>
            <a:off x="263611" y="551934"/>
            <a:ext cx="11664778" cy="5632311"/>
          </a:xfrm>
          <a:prstGeom prst="rect">
            <a:avLst/>
          </a:prstGeom>
          <a:noFill/>
        </p:spPr>
        <p:txBody>
          <a:bodyPr wrap="square" rtlCol="0">
            <a:spAutoFit/>
          </a:bodyPr>
          <a:lstStyle/>
          <a:p>
            <a:r>
              <a:rPr lang="en-ZA" dirty="0" smtClean="0"/>
              <a:t>The FREE STATE GOVERNMENT is allocated a 26 MB line for all the officials</a:t>
            </a:r>
          </a:p>
          <a:p>
            <a:endParaRPr lang="en-ZA" dirty="0"/>
          </a:p>
          <a:p>
            <a:r>
              <a:rPr lang="en-ZA" dirty="0" smtClean="0"/>
              <a:t>Unfortunately this line is very busy during daytime from </a:t>
            </a:r>
            <a:r>
              <a:rPr lang="en-ZA" dirty="0" smtClean="0"/>
              <a:t>07:30 </a:t>
            </a:r>
            <a:r>
              <a:rPr lang="en-ZA" dirty="0" smtClean="0"/>
              <a:t>– 16:00</a:t>
            </a:r>
          </a:p>
          <a:p>
            <a:endParaRPr lang="en-ZA" dirty="0"/>
          </a:p>
          <a:p>
            <a:r>
              <a:rPr lang="en-ZA" dirty="0" smtClean="0"/>
              <a:t>It is for this reason the EMIS Sub-directorate is keeping the submission line open until every Sunday afternoon at 12:00</a:t>
            </a:r>
          </a:p>
          <a:p>
            <a:endParaRPr lang="en-ZA" dirty="0"/>
          </a:p>
          <a:p>
            <a:r>
              <a:rPr lang="en-ZA" dirty="0" smtClean="0"/>
              <a:t>Peak hours for submissions is from Friday 10:00 – Friday 13:00</a:t>
            </a:r>
          </a:p>
          <a:p>
            <a:endParaRPr lang="en-ZA" dirty="0"/>
          </a:p>
          <a:p>
            <a:r>
              <a:rPr lang="en-ZA" dirty="0" smtClean="0"/>
              <a:t>Unfortunately all schools want to submit during this time but it is not possible.</a:t>
            </a:r>
          </a:p>
          <a:p>
            <a:r>
              <a:rPr lang="en-ZA" dirty="0" smtClean="0"/>
              <a:t>Special permission were obtained from DBE to write out old data (keep 5 years of data on SA-SAMS)</a:t>
            </a:r>
          </a:p>
          <a:p>
            <a:endParaRPr lang="en-ZA" dirty="0" smtClean="0"/>
          </a:p>
          <a:p>
            <a:r>
              <a:rPr lang="en-ZA" dirty="0"/>
              <a:t>	</a:t>
            </a:r>
            <a:r>
              <a:rPr lang="en-ZA" dirty="0" smtClean="0"/>
              <a:t>1) EMIS with the help of District EMIS and IT staff are busy writing out all data before 2014.  Schools should 	backup and safely store this backup data before this can happen. The databases of schools are then “</a:t>
            </a:r>
            <a:r>
              <a:rPr lang="en-ZA" dirty="0" err="1" smtClean="0"/>
              <a:t>shrinked</a:t>
            </a:r>
            <a:r>
              <a:rPr lang="en-ZA" dirty="0" smtClean="0"/>
              <a:t>” 	and on average the file sizes 	are 50% of the original size after shrinking. Once the majority of schools are done 	the file flow into the receiving server will dramatically change.</a:t>
            </a:r>
          </a:p>
          <a:p>
            <a:endParaRPr lang="en-ZA" dirty="0" smtClean="0"/>
          </a:p>
          <a:p>
            <a:r>
              <a:rPr lang="en-ZA" dirty="0"/>
              <a:t>	</a:t>
            </a:r>
            <a:r>
              <a:rPr lang="en-ZA" dirty="0" smtClean="0"/>
              <a:t>2) Majority of schools do have laptops – You only need a laptop with internet connectivity + Exported Database 	(with Password) + LURITS Deployment form and the Errors Omission and Submission Tool to upload the data to 	Bloemfontein.  This could be successfully done till 12:00 Sunday afternoon.  (Preferred not Sundays)</a:t>
            </a:r>
          </a:p>
          <a:p>
            <a:endParaRPr lang="en-ZA" dirty="0"/>
          </a:p>
        </p:txBody>
      </p:sp>
      <p:pic>
        <p:nvPicPr>
          <p:cNvPr id="11266" name="Picture 2" descr="Image result for database comp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59" y="2268725"/>
            <a:ext cx="1258498" cy="125849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database shrin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778" y="403783"/>
            <a:ext cx="3163414" cy="105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857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21490478" cy="12088394"/>
          </a:xfrm>
          <a:prstGeom prst="rect">
            <a:avLst/>
          </a:prstGeom>
          <a:noFill/>
          <a:ln w="9525">
            <a:noFill/>
            <a:miter lim="800000"/>
            <a:headEnd/>
            <a:tailEnd/>
          </a:ln>
        </p:spPr>
      </p:pic>
      <p:sp>
        <p:nvSpPr>
          <p:cNvPr id="3" name="TextBox 2"/>
          <p:cNvSpPr txBox="1"/>
          <p:nvPr/>
        </p:nvSpPr>
        <p:spPr>
          <a:xfrm>
            <a:off x="271850" y="1029729"/>
            <a:ext cx="11664778" cy="1200329"/>
          </a:xfrm>
          <a:prstGeom prst="rect">
            <a:avLst/>
          </a:prstGeom>
          <a:noFill/>
        </p:spPr>
        <p:txBody>
          <a:bodyPr wrap="square" rtlCol="0">
            <a:spAutoFit/>
          </a:bodyPr>
          <a:lstStyle/>
          <a:p>
            <a:r>
              <a:rPr lang="en-ZA" dirty="0"/>
              <a:t>	</a:t>
            </a:r>
            <a:r>
              <a:rPr lang="en-ZA" dirty="0" smtClean="0"/>
              <a:t>2) Special permission were also requested from IT to host another server for this purpose.</a:t>
            </a:r>
          </a:p>
          <a:p>
            <a:endParaRPr lang="en-ZA" dirty="0" smtClean="0"/>
          </a:p>
          <a:p>
            <a:r>
              <a:rPr lang="en-ZA" dirty="0"/>
              <a:t>	</a:t>
            </a:r>
            <a:r>
              <a:rPr lang="en-ZA" dirty="0" smtClean="0"/>
              <a:t>3) Schools are already informed about the Modernisation of SA-SAMS (More or less 2 years)</a:t>
            </a:r>
          </a:p>
          <a:p>
            <a:endParaRPr lang="en-ZA" dirty="0"/>
          </a:p>
        </p:txBody>
      </p:sp>
      <p:pic>
        <p:nvPicPr>
          <p:cNvPr id="12290" name="Picture 2" descr="active_active_high_availability_cluster_load_ba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476" y="2457818"/>
            <a:ext cx="4236440" cy="187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3309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936" y="2109457"/>
            <a:ext cx="10212308" cy="3539430"/>
          </a:xfrm>
          <a:prstGeom prst="rect">
            <a:avLst/>
          </a:prstGeom>
        </p:spPr>
        <p:txBody>
          <a:bodyPr wrap="square">
            <a:spAutoFit/>
          </a:bodyPr>
          <a:lstStyle/>
          <a:p>
            <a:pPr algn="ctr"/>
            <a:r>
              <a:rPr lang="en-ZA" sz="3200" b="1" dirty="0" smtClean="0">
                <a:solidFill>
                  <a:srgbClr val="FF0000"/>
                </a:solidFill>
              </a:rPr>
              <a:t>COMPULSORY SUBMISSION OF EXAM RESULTS TO DISTRICT OFFICE – DG </a:t>
            </a:r>
            <a:r>
              <a:rPr lang="en-ZA" sz="3200" b="1" dirty="0" smtClean="0">
                <a:solidFill>
                  <a:srgbClr val="FF0000"/>
                </a:solidFill>
              </a:rPr>
              <a:t>INSTRUCTION  </a:t>
            </a:r>
            <a:r>
              <a:rPr lang="en-ZA" sz="3200" b="1" dirty="0" smtClean="0">
                <a:solidFill>
                  <a:srgbClr val="FF0000"/>
                </a:solidFill>
              </a:rPr>
              <a:t>-  </a:t>
            </a:r>
            <a:r>
              <a:rPr lang="en-ZA" sz="3200" b="1" dirty="0" smtClean="0">
                <a:solidFill>
                  <a:srgbClr val="FF0000"/>
                </a:solidFill>
              </a:rPr>
              <a:t>DBE Circular EMIS 1/2019 </a:t>
            </a:r>
            <a:endParaRPr lang="en-ZA" sz="3200" b="1" dirty="0" smtClean="0">
              <a:solidFill>
                <a:srgbClr val="FF0000"/>
              </a:solidFill>
            </a:endParaRPr>
          </a:p>
          <a:p>
            <a:pPr algn="ctr"/>
            <a:endParaRPr lang="en-ZA" sz="3200" b="1" dirty="0">
              <a:solidFill>
                <a:srgbClr val="FF0000"/>
              </a:solidFill>
            </a:endParaRPr>
          </a:p>
          <a:p>
            <a:pPr algn="ctr"/>
            <a:r>
              <a:rPr lang="en-ZA" sz="3200" b="1" dirty="0" smtClean="0">
                <a:solidFill>
                  <a:srgbClr val="FF0000"/>
                </a:solidFill>
              </a:rPr>
              <a:t>Information must be submitted to Exams Office in the District Office  -</a:t>
            </a:r>
          </a:p>
          <a:p>
            <a:pPr algn="ctr"/>
            <a:endParaRPr lang="en-ZA" sz="3200" b="1" dirty="0">
              <a:solidFill>
                <a:srgbClr val="FF0000"/>
              </a:solidFill>
            </a:endParaRPr>
          </a:p>
          <a:p>
            <a:pPr algn="ctr"/>
            <a:r>
              <a:rPr lang="en-ZA" sz="3200" b="1" dirty="0" smtClean="0">
                <a:solidFill>
                  <a:srgbClr val="FF0000"/>
                </a:solidFill>
              </a:rPr>
              <a:t>Starting end of second term.</a:t>
            </a:r>
            <a:endParaRPr lang="en-ZA" sz="3200" b="1" dirty="0">
              <a:solidFill>
                <a:srgbClr val="FF0000"/>
              </a:solidFill>
            </a:endParaRPr>
          </a:p>
        </p:txBody>
      </p:sp>
    </p:spTree>
    <p:extLst>
      <p:ext uri="{BB962C8B-B14F-4D97-AF65-F5344CB8AC3E}">
        <p14:creationId xmlns:p14="http://schemas.microsoft.com/office/powerpoint/2010/main" val="25053200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936" y="2109457"/>
            <a:ext cx="10212308" cy="1200329"/>
          </a:xfrm>
          <a:prstGeom prst="rect">
            <a:avLst/>
          </a:prstGeom>
        </p:spPr>
        <p:txBody>
          <a:bodyPr wrap="square">
            <a:spAutoFit/>
          </a:bodyPr>
          <a:lstStyle/>
          <a:p>
            <a:pPr algn="ctr"/>
            <a:r>
              <a:rPr lang="en-ZA" sz="7200" b="1" dirty="0" smtClean="0">
                <a:solidFill>
                  <a:srgbClr val="FF0000"/>
                </a:solidFill>
              </a:rPr>
              <a:t>POST PROVISIONING</a:t>
            </a:r>
            <a:endParaRPr lang="en-ZA" sz="7200" b="1" dirty="0">
              <a:solidFill>
                <a:srgbClr val="FF0000"/>
              </a:solidFill>
            </a:endParaRPr>
          </a:p>
        </p:txBody>
      </p:sp>
    </p:spTree>
    <p:extLst>
      <p:ext uri="{BB962C8B-B14F-4D97-AF65-F5344CB8AC3E}">
        <p14:creationId xmlns:p14="http://schemas.microsoft.com/office/powerpoint/2010/main" val="4155493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943227733"/>
              </p:ext>
            </p:extLst>
          </p:nvPr>
        </p:nvGraphicFramePr>
        <p:xfrm>
          <a:off x="367809" y="-46680"/>
          <a:ext cx="11456382" cy="6858960"/>
        </p:xfrm>
        <a:graphic>
          <a:graphicData uri="http://schemas.openxmlformats.org/drawingml/2006/table">
            <a:tbl>
              <a:tblPr/>
              <a:tblGrid>
                <a:gridCol w="1636626"/>
                <a:gridCol w="1636626"/>
                <a:gridCol w="1636626"/>
                <a:gridCol w="1636626"/>
                <a:gridCol w="1636626"/>
                <a:gridCol w="1636626"/>
                <a:gridCol w="1636626"/>
              </a:tblGrid>
              <a:tr h="110023">
                <a:tc gridSpan="7">
                  <a:txBody>
                    <a:bodyPr/>
                    <a:lstStyle/>
                    <a:p>
                      <a:r>
                        <a:rPr lang="en-ZA" sz="1200" dirty="0" err="1"/>
                        <a:t>vw_LatestImportAllYears</a:t>
                      </a:r>
                      <a:endParaRPr lang="en-ZA" sz="1200" dirty="0"/>
                    </a:p>
                  </a:txBody>
                  <a:tcPr marL="38909" marR="38909" marT="19455" marB="19455" anchor="ctr">
                    <a:solidFill>
                      <a:srgbClr val="FFFFFF"/>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110023">
                <a:tc>
                  <a:txBody>
                    <a:bodyPr/>
                    <a:lstStyle/>
                    <a:p>
                      <a:r>
                        <a:rPr lang="en-ZA" sz="1200">
                          <a:effectLst/>
                          <a:latin typeface="Calibri" panose="020F0502020204030204" pitchFamily="34" charset="0"/>
                        </a:rPr>
                        <a:t>Computer</a:t>
                      </a:r>
                      <a:endParaRPr lang="en-ZA" sz="1200"/>
                    </a:p>
                  </a:txBody>
                  <a:tcPr marL="38909" marR="38909" marT="19455" marB="19455" anchor="ctr">
                    <a:lnL>
                      <a:noFill/>
                    </a:lnL>
                    <a:lnR>
                      <a:noFill/>
                    </a:lnR>
                    <a:lnB>
                      <a:noFill/>
                    </a:lnB>
                    <a:solidFill>
                      <a:srgbClr val="C0C0C0"/>
                    </a:solidFill>
                  </a:tcPr>
                </a:tc>
                <a:tc>
                  <a:txBody>
                    <a:bodyPr/>
                    <a:lstStyle/>
                    <a:p>
                      <a:r>
                        <a:rPr lang="en-ZA" sz="1200">
                          <a:effectLst/>
                          <a:latin typeface="Calibri" panose="020F0502020204030204" pitchFamily="34" charset="0"/>
                        </a:rPr>
                        <a:t>EMail</a:t>
                      </a:r>
                      <a:endParaRPr lang="en-ZA" sz="1200"/>
                    </a:p>
                  </a:txBody>
                  <a:tcPr marL="38909" marR="38909" marT="19455" marB="19455"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District5</a:t>
                      </a:r>
                      <a:endParaRPr lang="en-ZA" sz="1200"/>
                    </a:p>
                  </a:txBody>
                  <a:tcPr marL="38909" marR="38909" marT="19455" marB="19455"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SchoolName</a:t>
                      </a:r>
                      <a:endParaRPr lang="en-ZA" sz="1200"/>
                    </a:p>
                  </a:txBody>
                  <a:tcPr marL="38909" marR="38909" marT="19455" marB="19455"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ImportMonth</a:t>
                      </a:r>
                      <a:endParaRPr lang="en-ZA" sz="1200"/>
                    </a:p>
                  </a:txBody>
                  <a:tcPr marL="38909" marR="38909" marT="19455" marB="19455"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DCNAME</a:t>
                      </a:r>
                      <a:endParaRPr lang="en-ZA" sz="1200"/>
                    </a:p>
                  </a:txBody>
                  <a:tcPr marL="38909" marR="38909" marT="19455" marB="19455"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Town:</a:t>
                      </a:r>
                      <a:endParaRPr lang="en-ZA" sz="1200"/>
                    </a:p>
                  </a:txBody>
                  <a:tcPr marL="38909" marR="38909" marT="19455" marB="19455" anchor="ctr">
                    <a:lnL>
                      <a:noFill/>
                    </a:lnL>
                    <a:lnR>
                      <a:noFill/>
                    </a:lnR>
                    <a:lnT>
                      <a:noFill/>
                    </a:lnT>
                    <a:lnB>
                      <a:noFill/>
                    </a:lnB>
                    <a:solidFill>
                      <a:srgbClr val="C0C0C0"/>
                    </a:solidFill>
                  </a:tcPr>
                </a:tc>
              </a:tr>
              <a:tr h="200744">
                <a:tc>
                  <a:txBody>
                    <a:bodyPr/>
                    <a:lstStyle/>
                    <a:p>
                      <a:r>
                        <a:rPr lang="en-ZA" sz="1050" dirty="0">
                          <a:effectLst/>
                          <a:latin typeface="Calibri" panose="020F0502020204030204" pitchFamily="34" charset="0"/>
                        </a:rPr>
                        <a:t>442506027</a:t>
                      </a:r>
                      <a:endParaRPr lang="en-ZA" sz="1050" dirty="0"/>
                    </a:p>
                  </a:txBody>
                  <a:tcPr marL="38909" marR="38909" marT="19455" marB="19455">
                    <a:lnL>
                      <a:noFill/>
                    </a:lnL>
                    <a:lnR>
                      <a:noFill/>
                    </a:lnR>
                    <a:lnT>
                      <a:noFill/>
                    </a:lnT>
                    <a:lnB>
                      <a:noFill/>
                    </a:lnB>
                    <a:solidFill>
                      <a:srgbClr val="FFFFFF"/>
                    </a:solidFill>
                  </a:tcPr>
                </a:tc>
                <a:tc>
                  <a:txBody>
                    <a:bodyPr/>
                    <a:lstStyle/>
                    <a:p>
                      <a:endParaRPr lang="en-ZA"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BURMAH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EDENVILLE</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442506292</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DOORNSPRUIT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KROONSTAD</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442701132</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GERHARDUSDAM PF/S</a:t>
                      </a:r>
                      <a:endParaRPr lang="en-ZA" sz="1050" dirty="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STEYNSRUS</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444510008</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GRENFELL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FRANKFORT</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442506053</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GROOTRIETVLEI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FEZILE DABI</a:t>
                      </a:r>
                      <a:endParaRPr lang="en-ZA" sz="1050" dirty="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KROONSTAD</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442506251</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HAMILTONSRUST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KROONSTAD</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442506258</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HELDERWATER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KROONSTAD</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444306039</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JONKERSKRAAL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ORKNEY</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442506011</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KGAISANONG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VILJOENSKROON</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444306150</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KGATELOPELE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VILJOENSKROON</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440506265</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KOEBERG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BOTHAVILLE</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444306288</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LEEUWPAN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VILJOENSKROON</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443701212</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LEONIE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SENEKAL</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442701043</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MAKAWAANSBANK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STEYNSRUS</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442506049</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MAKGETHA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KROONSTAD</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441610278</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MARSALA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TWEELING</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442506045</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NOKANAPEDI PF/S</a:t>
                      </a:r>
                      <a:endParaRPr lang="en-ZA" sz="105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EDENVILLE</a:t>
                      </a:r>
                      <a:endParaRPr lang="en-ZA" sz="1050"/>
                    </a:p>
                  </a:txBody>
                  <a:tcPr marL="38909" marR="38909" marT="19455" marB="19455">
                    <a:lnL>
                      <a:noFill/>
                    </a:lnL>
                    <a:lnR>
                      <a:noFill/>
                    </a:lnR>
                    <a:lnT>
                      <a:noFill/>
                    </a:lnT>
                    <a:lnB>
                      <a:noFill/>
                    </a:lnB>
                    <a:solidFill>
                      <a:srgbClr val="FFFFFF"/>
                    </a:solidFill>
                  </a:tcPr>
                </a:tc>
              </a:tr>
              <a:tr h="200744">
                <a:tc>
                  <a:txBody>
                    <a:bodyPr/>
                    <a:lstStyle/>
                    <a:p>
                      <a:r>
                        <a:rPr lang="en-ZA" sz="1050">
                          <a:effectLst/>
                          <a:latin typeface="Calibri" panose="020F0502020204030204" pitchFamily="34" charset="0"/>
                        </a:rPr>
                        <a:t>442506154</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
                      </a:r>
                      <a:br>
                        <a:rPr lang="en-ZA" sz="1050" dirty="0">
                          <a:effectLst/>
                          <a:latin typeface="Calibri" panose="020F0502020204030204" pitchFamily="34" charset="0"/>
                        </a:rPr>
                      </a:br>
                      <a:endParaRPr lang="en-ZA" sz="1050" dirty="0"/>
                    </a:p>
                  </a:txBody>
                  <a:tcPr marL="38909" marR="38909" marT="19455" marB="19455">
                    <a:lnL>
                      <a:noFill/>
                    </a:lnL>
                    <a:lnR>
                      <a:noFill/>
                    </a:lnR>
                    <a:lnT>
                      <a:noFill/>
                    </a:lnT>
                    <a:lnB>
                      <a:noFill/>
                    </a:lnB>
                    <a:solidFill>
                      <a:srgbClr val="FF0000"/>
                    </a:solidFill>
                  </a:tcPr>
                </a:tc>
                <a:tc>
                  <a:txBody>
                    <a:bodyPr/>
                    <a:lstStyle/>
                    <a:p>
                      <a:r>
                        <a:rPr lang="en-ZA" sz="1050">
                          <a:effectLst/>
                          <a:latin typeface="Calibri" panose="020F0502020204030204" pitchFamily="34" charset="0"/>
                        </a:rPr>
                        <a:t>DC20</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NOORDSKOOL PF/S</a:t>
                      </a:r>
                      <a:endParaRPr lang="en-ZA" sz="1050" dirty="0"/>
                    </a:p>
                  </a:txBody>
                  <a:tcPr marL="38909" marR="38909" marT="19455" marB="19455">
                    <a:lnL>
                      <a:noFill/>
                    </a:lnL>
                    <a:lnR>
                      <a:noFill/>
                    </a:lnR>
                    <a:lnT>
                      <a:noFill/>
                    </a:lnT>
                    <a:lnB>
                      <a:noFill/>
                    </a:lnB>
                    <a:solidFill>
                      <a:srgbClr val="FFFFFF"/>
                    </a:solidFill>
                  </a:tcPr>
                </a:tc>
                <a:tc>
                  <a:txBody>
                    <a:bodyPr/>
                    <a:lstStyle/>
                    <a:p>
                      <a:pPr algn="r"/>
                      <a:r>
                        <a:rPr lang="en-ZA" sz="1050">
                          <a:effectLst/>
                          <a:latin typeface="Calibri" panose="020F0502020204030204" pitchFamily="34" charset="0"/>
                        </a:rPr>
                        <a:t>5</a:t>
                      </a:r>
                      <a:endParaRPr lang="en-ZA" sz="1050"/>
                    </a:p>
                  </a:txBody>
                  <a:tcPr marL="38909" marR="38909" marT="19455" marB="19455">
                    <a:lnL>
                      <a:noFill/>
                    </a:lnL>
                    <a:lnR>
                      <a:noFill/>
                    </a:lnR>
                    <a:lnT>
                      <a:noFill/>
                    </a:lnT>
                    <a:lnB>
                      <a:noFill/>
                    </a:lnB>
                    <a:solidFill>
                      <a:srgbClr val="FFFFFF"/>
                    </a:solidFill>
                  </a:tcPr>
                </a:tc>
                <a:tc>
                  <a:txBody>
                    <a:bodyPr/>
                    <a:lstStyle/>
                    <a:p>
                      <a:r>
                        <a:rPr lang="en-ZA" sz="1050">
                          <a:effectLst/>
                          <a:latin typeface="Calibri" panose="020F0502020204030204" pitchFamily="34" charset="0"/>
                        </a:rPr>
                        <a:t>FEZILE DABI</a:t>
                      </a:r>
                      <a:endParaRPr lang="en-ZA" sz="1050"/>
                    </a:p>
                  </a:txBody>
                  <a:tcPr marL="38909" marR="38909" marT="19455" marB="19455">
                    <a:lnL>
                      <a:noFill/>
                    </a:lnL>
                    <a:lnR>
                      <a:noFill/>
                    </a:lnR>
                    <a:lnT>
                      <a:noFill/>
                    </a:lnT>
                    <a:lnB>
                      <a:noFill/>
                    </a:lnB>
                    <a:solidFill>
                      <a:srgbClr val="FFFFFF"/>
                    </a:solidFill>
                  </a:tcPr>
                </a:tc>
                <a:tc>
                  <a:txBody>
                    <a:bodyPr/>
                    <a:lstStyle/>
                    <a:p>
                      <a:r>
                        <a:rPr lang="en-ZA" sz="1050" dirty="0">
                          <a:effectLst/>
                          <a:latin typeface="Calibri" panose="020F0502020204030204" pitchFamily="34" charset="0"/>
                        </a:rPr>
                        <a:t>KROONSTAD</a:t>
                      </a:r>
                      <a:endParaRPr lang="en-ZA" sz="1050" dirty="0"/>
                    </a:p>
                  </a:txBody>
                  <a:tcPr marL="38909" marR="38909" marT="19455" marB="19455">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21221021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82774"/>
            <a:ext cx="12192000" cy="6940773"/>
          </a:xfrm>
          <a:prstGeom prst="rect">
            <a:avLst/>
          </a:prstGeom>
          <a:noFill/>
          <a:ln w="9525">
            <a:noFill/>
            <a:miter lim="800000"/>
            <a:headEnd/>
            <a:tailEnd/>
          </a:ln>
        </p:spPr>
      </p:pic>
      <p:sp>
        <p:nvSpPr>
          <p:cNvPr id="3" name="TextBox 2"/>
          <p:cNvSpPr txBox="1"/>
          <p:nvPr/>
        </p:nvSpPr>
        <p:spPr>
          <a:xfrm>
            <a:off x="2110846" y="188405"/>
            <a:ext cx="8136904" cy="507831"/>
          </a:xfrm>
          <a:prstGeom prst="rect">
            <a:avLst/>
          </a:prstGeom>
          <a:noFill/>
        </p:spPr>
        <p:txBody>
          <a:bodyPr wrap="square" rtlCol="0">
            <a:spAutoFit/>
          </a:bodyPr>
          <a:lstStyle/>
          <a:p>
            <a:pPr algn="ctr"/>
            <a:r>
              <a:rPr lang="en-ZA" sz="2700" dirty="0"/>
              <a:t>Post Provisioning over the last few years:</a:t>
            </a:r>
          </a:p>
        </p:txBody>
      </p:sp>
      <p:graphicFrame>
        <p:nvGraphicFramePr>
          <p:cNvPr id="6" name="Table 5"/>
          <p:cNvGraphicFramePr>
            <a:graphicFrameLocks noGrp="1"/>
          </p:cNvGraphicFramePr>
          <p:nvPr>
            <p:extLst>
              <p:ext uri="{D42A27DB-BD31-4B8C-83A1-F6EECF244321}">
                <p14:modId xmlns:p14="http://schemas.microsoft.com/office/powerpoint/2010/main" val="3231411030"/>
              </p:ext>
            </p:extLst>
          </p:nvPr>
        </p:nvGraphicFramePr>
        <p:xfrm>
          <a:off x="1705232" y="899139"/>
          <a:ext cx="8803324" cy="4530686"/>
        </p:xfrm>
        <a:graphic>
          <a:graphicData uri="http://schemas.openxmlformats.org/drawingml/2006/table">
            <a:tbl>
              <a:tblPr>
                <a:tableStyleId>{5C22544A-7EE6-4342-B048-85BDC9FD1C3A}</a:tableStyleId>
              </a:tblPr>
              <a:tblGrid>
                <a:gridCol w="1700550"/>
                <a:gridCol w="1078903"/>
                <a:gridCol w="1222756"/>
                <a:gridCol w="1030951"/>
                <a:gridCol w="1085800"/>
                <a:gridCol w="1125950"/>
                <a:gridCol w="1558414"/>
              </a:tblGrid>
              <a:tr h="582066">
                <a:tc gridSpan="2">
                  <a:txBody>
                    <a:bodyPr/>
                    <a:lstStyle/>
                    <a:p>
                      <a:pPr algn="l" fontAlgn="b"/>
                      <a:r>
                        <a:rPr lang="en-ZA" sz="1400" u="none" strike="noStrike" dirty="0">
                          <a:effectLst/>
                        </a:rPr>
                        <a:t>Post Provisioning</a:t>
                      </a:r>
                      <a:endParaRPr lang="en-ZA" sz="1400" b="1" i="0" u="none" strike="noStrike" dirty="0">
                        <a:solidFill>
                          <a:srgbClr val="000000"/>
                        </a:solidFill>
                        <a:effectLst/>
                        <a:latin typeface="Arial" panose="020B0604020202020204" pitchFamily="34" charset="0"/>
                      </a:endParaRPr>
                    </a:p>
                  </a:txBody>
                  <a:tcPr marL="7144" marR="7144" marT="7144" marB="0" anchor="b"/>
                </a:tc>
                <a:tc hMerge="1">
                  <a:txBody>
                    <a:bodyPr/>
                    <a:lstStyle/>
                    <a:p>
                      <a:endParaRPr lang="en-ZA"/>
                    </a:p>
                  </a:txBody>
                  <a:tcPr/>
                </a:tc>
                <a:tc>
                  <a:txBody>
                    <a:bodyPr/>
                    <a:lstStyle/>
                    <a:p>
                      <a:pPr algn="l" fontAlgn="b"/>
                      <a:endParaRPr lang="en-ZA"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ZA" sz="1400" b="1" i="0" u="none" strike="noStrike">
                        <a:solidFill>
                          <a:srgbClr val="000000"/>
                        </a:solidFill>
                        <a:effectLst/>
                        <a:latin typeface="Calibri" panose="020F0502020204030204" pitchFamily="34" charset="0"/>
                      </a:endParaRPr>
                    </a:p>
                  </a:txBody>
                  <a:tcPr marL="7144" marR="7144" marT="7144" marB="0" anchor="b"/>
                </a:tc>
                <a:tc>
                  <a:txBody>
                    <a:bodyPr/>
                    <a:lstStyle/>
                    <a:p>
                      <a:pPr algn="l" fontAlgn="b"/>
                      <a:endParaRPr lang="en-ZA"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ZA"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ZA" sz="1400" b="1" i="0" u="none" strike="noStrike" dirty="0">
                        <a:solidFill>
                          <a:srgbClr val="000000"/>
                        </a:solidFill>
                        <a:effectLst/>
                        <a:latin typeface="Calibri" panose="020F0502020204030204" pitchFamily="34" charset="0"/>
                      </a:endParaRPr>
                    </a:p>
                  </a:txBody>
                  <a:tcPr marL="7144" marR="7144" marT="7144" marB="0" anchor="b"/>
                </a:tc>
              </a:tr>
              <a:tr h="743011">
                <a:tc>
                  <a:txBody>
                    <a:bodyPr/>
                    <a:lstStyle/>
                    <a:p>
                      <a:pPr algn="ctr" fontAlgn="b"/>
                      <a:r>
                        <a:rPr lang="en-ZA" sz="1400" u="none" strike="noStrike" dirty="0" smtClean="0">
                          <a:effectLst/>
                        </a:rPr>
                        <a:t>Next Year</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ZA" sz="1400" u="none" strike="noStrike" dirty="0">
                          <a:solidFill>
                            <a:schemeClr val="accent2">
                              <a:lumMod val="75000"/>
                            </a:schemeClr>
                          </a:solidFill>
                          <a:effectLst/>
                        </a:rPr>
                        <a:t>Learners</a:t>
                      </a:r>
                      <a:endParaRPr lang="en-ZA" sz="1400" b="0" i="0" u="none" strike="noStrike" dirty="0">
                        <a:solidFill>
                          <a:schemeClr val="accent2">
                            <a:lumMod val="75000"/>
                          </a:schemeClr>
                        </a:solidFill>
                        <a:effectLst/>
                        <a:latin typeface="Calibri" panose="020F0502020204030204" pitchFamily="34" charset="0"/>
                      </a:endParaRPr>
                    </a:p>
                  </a:txBody>
                  <a:tcPr marL="7144" marR="7144" marT="7144" marB="0" anchor="b"/>
                </a:tc>
                <a:tc>
                  <a:txBody>
                    <a:bodyPr/>
                    <a:lstStyle/>
                    <a:p>
                      <a:pPr algn="ctr" fontAlgn="b"/>
                      <a:r>
                        <a:rPr lang="en-ZA" sz="1400" u="none" strike="noStrike" dirty="0">
                          <a:effectLst/>
                        </a:rPr>
                        <a:t>Growth in Learner numbers</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ZA" sz="1400" u="none" strike="noStrike" dirty="0" smtClean="0">
                          <a:effectLst/>
                        </a:rPr>
                        <a:t>Average </a:t>
                      </a:r>
                      <a:r>
                        <a:rPr lang="en-ZA" sz="1400" u="none" strike="noStrike" dirty="0">
                          <a:effectLst/>
                        </a:rPr>
                        <a:t>L:E ratio</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ZA" sz="1400" u="none" strike="noStrike" dirty="0">
                          <a:effectLst/>
                        </a:rPr>
                        <a:t>Posts </a:t>
                      </a:r>
                      <a:r>
                        <a:rPr lang="en-ZA" sz="1400" u="none" strike="noStrike" dirty="0" smtClean="0">
                          <a:effectLst/>
                        </a:rPr>
                        <a:t>forfeited </a:t>
                      </a:r>
                      <a:r>
                        <a:rPr lang="en-ZA" sz="1400" u="none" strike="noStrike" dirty="0">
                          <a:effectLst/>
                        </a:rPr>
                        <a:t>to learner growth</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ZA" sz="1400" u="none" strike="noStrike">
                          <a:effectLst/>
                        </a:rPr>
                        <a:t>Posts</a:t>
                      </a:r>
                      <a:endParaRPr lang="en-ZA" sz="14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ZA" sz="1400" b="1" u="none" strike="noStrike" dirty="0" smtClean="0">
                          <a:solidFill>
                            <a:srgbClr val="FF0000"/>
                          </a:solidFill>
                          <a:effectLst/>
                        </a:rPr>
                        <a:t>Ratio Learners </a:t>
                      </a:r>
                      <a:r>
                        <a:rPr lang="en-ZA" sz="1400" b="1" u="none" strike="noStrike" dirty="0">
                          <a:solidFill>
                            <a:srgbClr val="FF0000"/>
                          </a:solidFill>
                          <a:effectLst/>
                        </a:rPr>
                        <a:t>Per Post</a:t>
                      </a:r>
                      <a:endParaRPr lang="en-ZA" sz="1400" b="1" i="0" u="none" strike="noStrike" dirty="0">
                        <a:solidFill>
                          <a:srgbClr val="FF0000"/>
                        </a:solidFill>
                        <a:effectLst/>
                        <a:latin typeface="Calibri" panose="020F0502020204030204" pitchFamily="34" charset="0"/>
                      </a:endParaRPr>
                    </a:p>
                  </a:txBody>
                  <a:tcPr marL="7144" marR="7144" marT="7144" marB="0" anchor="b"/>
                </a:tc>
              </a:tr>
              <a:tr h="554349">
                <a:tc>
                  <a:txBody>
                    <a:bodyPr/>
                    <a:lstStyle/>
                    <a:p>
                      <a:pPr algn="l" fontAlgn="b"/>
                      <a:r>
                        <a:rPr lang="en-ZA" sz="1400" u="none" strike="noStrike" dirty="0">
                          <a:effectLst/>
                        </a:rPr>
                        <a:t>2015</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solidFill>
                            <a:schemeClr val="accent2">
                              <a:lumMod val="75000"/>
                            </a:schemeClr>
                          </a:solidFill>
                          <a:effectLst/>
                        </a:rPr>
                        <a:t>621689</a:t>
                      </a:r>
                      <a:endParaRPr lang="en-ZA" sz="1400" b="0" i="0" u="none" strike="noStrike" dirty="0">
                        <a:solidFill>
                          <a:schemeClr val="accent2">
                            <a:lumMod val="75000"/>
                          </a:schemeClr>
                        </a:solidFill>
                        <a:effectLst/>
                        <a:latin typeface="Calibri" panose="020F0502020204030204" pitchFamily="34" charset="0"/>
                      </a:endParaRPr>
                    </a:p>
                  </a:txBody>
                  <a:tcPr marL="7144" marR="7144" marT="7144" marB="0" anchor="b"/>
                </a:tc>
                <a:tc>
                  <a:txBody>
                    <a:bodyPr/>
                    <a:lstStyle/>
                    <a:p>
                      <a:pPr algn="r" fontAlgn="b"/>
                      <a:r>
                        <a:rPr lang="en-ZA" sz="1400" u="none" strike="noStrike" dirty="0">
                          <a:effectLst/>
                        </a:rPr>
                        <a:t> </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effectLst/>
                        </a:rPr>
                        <a:t>40</a:t>
                      </a:r>
                      <a:endParaRPr lang="en-ZA"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effectLst/>
                        </a:rPr>
                        <a:t> </a:t>
                      </a:r>
                      <a:endParaRPr lang="en-ZA"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effectLst/>
                        </a:rPr>
                        <a:t>20420</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30.45</a:t>
                      </a:r>
                      <a:endParaRPr lang="en-ZA" sz="1400" b="1" i="0" u="none" strike="noStrike" dirty="0">
                        <a:solidFill>
                          <a:srgbClr val="FF0000"/>
                        </a:solidFill>
                        <a:effectLst/>
                        <a:latin typeface="Calibri" panose="020F0502020204030204" pitchFamily="34" charset="0"/>
                      </a:endParaRPr>
                    </a:p>
                  </a:txBody>
                  <a:tcPr marL="7144" marR="7144" marT="7144" marB="0" anchor="b"/>
                </a:tc>
              </a:tr>
              <a:tr h="554349">
                <a:tc>
                  <a:txBody>
                    <a:bodyPr/>
                    <a:lstStyle/>
                    <a:p>
                      <a:pPr algn="l" fontAlgn="b"/>
                      <a:r>
                        <a:rPr lang="en-ZA" sz="1400" u="none" strike="noStrike">
                          <a:effectLst/>
                        </a:rPr>
                        <a:t>2016</a:t>
                      </a:r>
                      <a:endParaRPr lang="en-ZA"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solidFill>
                            <a:schemeClr val="accent2">
                              <a:lumMod val="75000"/>
                            </a:schemeClr>
                          </a:solidFill>
                          <a:effectLst/>
                        </a:rPr>
                        <a:t>632525</a:t>
                      </a:r>
                      <a:endParaRPr lang="en-ZA" sz="1400" b="0" i="0" u="none" strike="noStrike" dirty="0">
                        <a:solidFill>
                          <a:schemeClr val="accent2">
                            <a:lumMod val="75000"/>
                          </a:schemeClr>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10836</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effectLst/>
                        </a:rPr>
                        <a:t>40</a:t>
                      </a:r>
                      <a:endParaRPr lang="en-ZA"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271</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effectLst/>
                        </a:rPr>
                        <a:t>20460</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30.92</a:t>
                      </a:r>
                      <a:endParaRPr lang="en-ZA" sz="1400" b="1" i="0" u="none" strike="noStrike" dirty="0">
                        <a:solidFill>
                          <a:srgbClr val="FF0000"/>
                        </a:solidFill>
                        <a:effectLst/>
                        <a:latin typeface="Calibri" panose="020F0502020204030204" pitchFamily="34" charset="0"/>
                      </a:endParaRPr>
                    </a:p>
                  </a:txBody>
                  <a:tcPr marL="7144" marR="7144" marT="7144" marB="0" anchor="b"/>
                </a:tc>
              </a:tr>
              <a:tr h="554349">
                <a:tc>
                  <a:txBody>
                    <a:bodyPr/>
                    <a:lstStyle/>
                    <a:p>
                      <a:pPr algn="l" fontAlgn="b"/>
                      <a:r>
                        <a:rPr lang="en-ZA" sz="1400" u="none" strike="noStrike">
                          <a:effectLst/>
                        </a:rPr>
                        <a:t>2017</a:t>
                      </a:r>
                      <a:endParaRPr lang="en-ZA"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solidFill>
                            <a:schemeClr val="accent2">
                              <a:lumMod val="75000"/>
                            </a:schemeClr>
                          </a:solidFill>
                          <a:effectLst/>
                        </a:rPr>
                        <a:t>634977</a:t>
                      </a:r>
                      <a:endParaRPr lang="en-ZA" sz="1400" b="0" i="0" u="none" strike="noStrike" dirty="0">
                        <a:solidFill>
                          <a:schemeClr val="accent2">
                            <a:lumMod val="75000"/>
                          </a:schemeClr>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2452</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r" fontAlgn="b"/>
                      <a:r>
                        <a:rPr lang="en-ZA" sz="1400" u="none" strike="noStrike">
                          <a:effectLst/>
                        </a:rPr>
                        <a:t>40</a:t>
                      </a:r>
                      <a:endParaRPr lang="en-ZA" sz="1400" b="1"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61</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effectLst/>
                        </a:rPr>
                        <a:t>20460</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31.04</a:t>
                      </a:r>
                      <a:endParaRPr lang="en-ZA" sz="1400" b="1" i="0" u="none" strike="noStrike" dirty="0">
                        <a:solidFill>
                          <a:srgbClr val="FF0000"/>
                        </a:solidFill>
                        <a:effectLst/>
                        <a:latin typeface="Calibri" panose="020F0502020204030204" pitchFamily="34" charset="0"/>
                      </a:endParaRPr>
                    </a:p>
                  </a:txBody>
                  <a:tcPr marL="7144" marR="7144" marT="7144" marB="0" anchor="b"/>
                </a:tc>
              </a:tr>
              <a:tr h="554349">
                <a:tc>
                  <a:txBody>
                    <a:bodyPr/>
                    <a:lstStyle/>
                    <a:p>
                      <a:pPr algn="l" fontAlgn="b"/>
                      <a:r>
                        <a:rPr lang="en-ZA" sz="1400" u="none" strike="noStrike">
                          <a:effectLst/>
                        </a:rPr>
                        <a:t>2018</a:t>
                      </a:r>
                      <a:endParaRPr lang="en-ZA"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solidFill>
                            <a:schemeClr val="accent2">
                              <a:lumMod val="75000"/>
                            </a:schemeClr>
                          </a:solidFill>
                          <a:effectLst/>
                        </a:rPr>
                        <a:t>647661</a:t>
                      </a:r>
                      <a:endParaRPr lang="en-ZA" sz="1400" b="0" i="0" u="none" strike="noStrike" dirty="0">
                        <a:solidFill>
                          <a:schemeClr val="accent2">
                            <a:lumMod val="75000"/>
                          </a:schemeClr>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12684</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r" fontAlgn="b"/>
                      <a:r>
                        <a:rPr lang="en-ZA" sz="1400" u="none" strike="noStrike" dirty="0">
                          <a:effectLst/>
                        </a:rPr>
                        <a:t>40</a:t>
                      </a:r>
                      <a:endParaRPr lang="en-ZA" sz="1400" b="1"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317</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r" fontAlgn="b"/>
                      <a:r>
                        <a:rPr lang="en-ZA" sz="1400" u="none" strike="noStrike">
                          <a:effectLst/>
                        </a:rPr>
                        <a:t>20460</a:t>
                      </a:r>
                      <a:endParaRPr lang="en-ZA" sz="14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ZA" sz="1400" b="1" u="none" strike="noStrike" dirty="0">
                          <a:solidFill>
                            <a:srgbClr val="FF0000"/>
                          </a:solidFill>
                          <a:effectLst/>
                        </a:rPr>
                        <a:t>31.65</a:t>
                      </a:r>
                      <a:endParaRPr lang="en-ZA" sz="1400" b="1" i="0" u="none" strike="noStrike" dirty="0">
                        <a:solidFill>
                          <a:srgbClr val="FF0000"/>
                        </a:solidFill>
                        <a:effectLst/>
                        <a:latin typeface="Calibri" panose="020F0502020204030204" pitchFamily="34" charset="0"/>
                      </a:endParaRPr>
                    </a:p>
                  </a:txBody>
                  <a:tcPr marL="7144" marR="7144" marT="7144" marB="0" anchor="b"/>
                </a:tc>
              </a:tr>
              <a:tr h="427634">
                <a:tc>
                  <a:txBody>
                    <a:bodyPr/>
                    <a:lstStyle/>
                    <a:p>
                      <a:pPr algn="l" fontAlgn="b"/>
                      <a:r>
                        <a:rPr lang="en-ZA" sz="1400" b="0" i="0" u="none" strike="noStrike" dirty="0" smtClean="0">
                          <a:solidFill>
                            <a:schemeClr val="accent5">
                              <a:lumMod val="75000"/>
                            </a:schemeClr>
                          </a:solidFill>
                          <a:effectLst/>
                          <a:latin typeface="Calibri" panose="020F0502020204030204" pitchFamily="34" charset="0"/>
                        </a:rPr>
                        <a:t>2019</a:t>
                      </a:r>
                      <a:endParaRPr lang="en-ZA" sz="1400" b="0" i="0" u="none" strike="noStrike" dirty="0">
                        <a:solidFill>
                          <a:schemeClr val="accent5">
                            <a:lumMod val="75000"/>
                          </a:schemeClr>
                        </a:solidFill>
                        <a:effectLst/>
                        <a:latin typeface="Calibri" panose="020F0502020204030204" pitchFamily="34" charset="0"/>
                      </a:endParaRPr>
                    </a:p>
                  </a:txBody>
                  <a:tcPr marL="7144" marR="7144" marT="7144" marB="0" anchor="b"/>
                </a:tc>
                <a:tc>
                  <a:txBody>
                    <a:bodyPr/>
                    <a:lstStyle/>
                    <a:p>
                      <a:pPr algn="l" fontAlgn="b"/>
                      <a:r>
                        <a:rPr lang="en-ZA" sz="1400" b="1" i="0" u="none" strike="noStrike" dirty="0" smtClean="0">
                          <a:solidFill>
                            <a:srgbClr val="FF0000"/>
                          </a:solidFill>
                          <a:effectLst/>
                          <a:latin typeface="Calibri" panose="020F0502020204030204" pitchFamily="34" charset="0"/>
                        </a:rPr>
                        <a:t>             650271</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ZA" sz="1100" u="none" strike="noStrike" dirty="0" smtClean="0">
                          <a:effectLst/>
                        </a:rPr>
                        <a:t>Finishing</a:t>
                      </a:r>
                      <a:r>
                        <a:rPr lang="en-ZA" sz="1100" u="none" strike="noStrike" baseline="0" dirty="0" smtClean="0">
                          <a:effectLst/>
                        </a:rPr>
                        <a:t> schools </a:t>
                      </a:r>
                      <a:r>
                        <a:rPr lang="en-ZA" sz="1100" u="none" strike="noStrike" baseline="0" smtClean="0">
                          <a:effectLst/>
                        </a:rPr>
                        <a:t>excluded</a:t>
                      </a:r>
                      <a:r>
                        <a:rPr lang="en-ZA" sz="1100" u="none" strike="noStrike" smtClean="0">
                          <a:effectLst/>
                        </a:rPr>
                        <a:t> </a:t>
                      </a:r>
                      <a:r>
                        <a:rPr lang="en-ZA" sz="1100" b="0" i="0" u="none" strike="noStrike" smtClean="0">
                          <a:solidFill>
                            <a:schemeClr val="accent5">
                              <a:lumMod val="75000"/>
                            </a:schemeClr>
                          </a:solidFill>
                          <a:effectLst/>
                          <a:latin typeface="Calibri" panose="020F0502020204030204" pitchFamily="34" charset="0"/>
                        </a:rPr>
                        <a:t>         </a:t>
                      </a:r>
                      <a:r>
                        <a:rPr lang="en-ZA" sz="1400" b="1" i="0" u="none" strike="noStrike" smtClean="0">
                          <a:solidFill>
                            <a:srgbClr val="FF0000"/>
                          </a:solidFill>
                          <a:effectLst/>
                          <a:latin typeface="Calibri" panose="020F0502020204030204" pitchFamily="34" charset="0"/>
                        </a:rPr>
                        <a:t>2610</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ZA" sz="1400" u="none" strike="noStrike" dirty="0" smtClean="0">
                          <a:effectLst/>
                        </a:rPr>
                        <a:t>                               </a:t>
                      </a:r>
                    </a:p>
                    <a:p>
                      <a:pPr marL="0" marR="0" lvl="0" indent="0" algn="l" defTabSz="914400" rtl="0" eaLnBrk="1" fontAlgn="b" latinLnBrk="0" hangingPunct="1">
                        <a:lnSpc>
                          <a:spcPct val="100000"/>
                        </a:lnSpc>
                        <a:spcBef>
                          <a:spcPts val="0"/>
                        </a:spcBef>
                        <a:spcAft>
                          <a:spcPts val="0"/>
                        </a:spcAft>
                        <a:buClrTx/>
                        <a:buSzTx/>
                        <a:buFontTx/>
                        <a:buNone/>
                        <a:tabLst/>
                        <a:defRPr/>
                      </a:pPr>
                      <a:r>
                        <a:rPr lang="en-ZA" sz="1400" u="none" strike="noStrike" dirty="0" smtClean="0">
                          <a:effectLst/>
                        </a:rPr>
                        <a:t>                     40</a:t>
                      </a:r>
                      <a:endParaRPr lang="en-ZA" sz="1400" b="1" i="0" u="none" strike="noStrike" dirty="0" smtClean="0">
                        <a:solidFill>
                          <a:srgbClr val="000000"/>
                        </a:solidFill>
                        <a:effectLst/>
                        <a:latin typeface="Calibri" panose="020F0502020204030204" pitchFamily="34" charset="0"/>
                      </a:endParaRPr>
                    </a:p>
                  </a:txBody>
                  <a:tcPr marL="7144" marR="7144" marT="7144" marB="0" anchor="b"/>
                </a:tc>
                <a:tc>
                  <a:txBody>
                    <a:bodyPr/>
                    <a:lstStyle/>
                    <a:p>
                      <a:pPr algn="l" fontAlgn="b"/>
                      <a:r>
                        <a:rPr lang="en-ZA" sz="1400" b="1" i="0" u="none" strike="noStrike" dirty="0" smtClean="0">
                          <a:solidFill>
                            <a:srgbClr val="FF0000"/>
                          </a:solidFill>
                          <a:effectLst/>
                          <a:latin typeface="Calibri" panose="020F0502020204030204" pitchFamily="34" charset="0"/>
                        </a:rPr>
                        <a:t>                      65</a:t>
                      </a:r>
                    </a:p>
                  </a:txBody>
                  <a:tcPr marL="7144" marR="7144" marT="7144" marB="0" anchor="b"/>
                </a:tc>
                <a:tc>
                  <a:txBody>
                    <a:bodyPr/>
                    <a:lstStyle/>
                    <a:p>
                      <a:pPr algn="l" fontAlgn="b"/>
                      <a:r>
                        <a:rPr lang="en-ZA" sz="1400" b="0" i="0" u="none" strike="noStrike" dirty="0" smtClean="0">
                          <a:solidFill>
                            <a:schemeClr val="accent5">
                              <a:lumMod val="75000"/>
                            </a:schemeClr>
                          </a:solidFill>
                          <a:effectLst/>
                          <a:latin typeface="Calibri" panose="020F0502020204030204" pitchFamily="34" charset="0"/>
                        </a:rPr>
                        <a:t>                </a:t>
                      </a:r>
                      <a:r>
                        <a:rPr lang="en-ZA" sz="1400" b="0" i="0" u="none" strike="noStrike" dirty="0" smtClean="0">
                          <a:solidFill>
                            <a:srgbClr val="FF0000"/>
                          </a:solidFill>
                          <a:effectLst/>
                          <a:latin typeface="Calibri" panose="020F0502020204030204" pitchFamily="34" charset="0"/>
                        </a:rPr>
                        <a:t>20460</a:t>
                      </a:r>
                      <a:endParaRPr lang="en-ZA" sz="1400" b="0" i="0"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ZA" sz="1400" b="0" i="0" u="none" strike="noStrike" dirty="0" smtClean="0">
                          <a:solidFill>
                            <a:srgbClr val="FF0000"/>
                          </a:solidFill>
                          <a:effectLst/>
                          <a:latin typeface="Calibri" panose="020F0502020204030204" pitchFamily="34" charset="0"/>
                        </a:rPr>
                        <a:t>                            31.78</a:t>
                      </a:r>
                      <a:endParaRPr lang="en-ZA" sz="1400" b="0" i="0" u="none" strike="noStrike" dirty="0">
                        <a:solidFill>
                          <a:srgbClr val="FF0000"/>
                        </a:solidFill>
                        <a:effectLst/>
                        <a:latin typeface="Calibri" panose="020F0502020204030204" pitchFamily="34" charset="0"/>
                      </a:endParaRPr>
                    </a:p>
                  </a:txBody>
                  <a:tcPr marL="7144" marR="7144" marT="7144" marB="0" anchor="b"/>
                </a:tc>
              </a:tr>
              <a:tr h="554349">
                <a:tc>
                  <a:txBody>
                    <a:bodyPr/>
                    <a:lstStyle/>
                    <a:p>
                      <a:pPr algn="l" fontAlgn="b"/>
                      <a:r>
                        <a:rPr lang="en-ZA" sz="1400" b="0" i="0" u="none" strike="noStrike" dirty="0" smtClean="0">
                          <a:solidFill>
                            <a:srgbClr val="000000"/>
                          </a:solidFill>
                          <a:effectLst/>
                          <a:latin typeface="Calibri" panose="020F0502020204030204" pitchFamily="34" charset="0"/>
                        </a:rPr>
                        <a:t>2020</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ZA" sz="1400" b="1" i="0" u="none" strike="noStrike" dirty="0" smtClean="0">
                          <a:solidFill>
                            <a:srgbClr val="FF0000"/>
                          </a:solidFill>
                          <a:effectLst/>
                          <a:latin typeface="Calibri" panose="020F0502020204030204" pitchFamily="34" charset="0"/>
                        </a:rPr>
                        <a:t>                   </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7144" marR="7144" marT="7144" marB="0" anchor="b"/>
                </a:tc>
              </a:tr>
            </a:tbl>
          </a:graphicData>
        </a:graphic>
      </p:graphicFrame>
      <p:sp>
        <p:nvSpPr>
          <p:cNvPr id="7" name="TextBox 6"/>
          <p:cNvSpPr txBox="1"/>
          <p:nvPr/>
        </p:nvSpPr>
        <p:spPr>
          <a:xfrm>
            <a:off x="3000689" y="6216298"/>
            <a:ext cx="6210690" cy="715581"/>
          </a:xfrm>
          <a:prstGeom prst="rect">
            <a:avLst/>
          </a:prstGeom>
          <a:noFill/>
        </p:spPr>
        <p:txBody>
          <a:bodyPr wrap="square" rtlCol="0">
            <a:spAutoFit/>
          </a:bodyPr>
          <a:lstStyle/>
          <a:p>
            <a:r>
              <a:rPr lang="en-ZA" sz="1350" dirty="0"/>
              <a:t>There will be a positive and negative impact :  Higher learner numbers = more provincial budget.              Higher learner numbers = more teachers needed</a:t>
            </a:r>
          </a:p>
          <a:p>
            <a:endParaRPr lang="en-ZA" sz="1350" dirty="0"/>
          </a:p>
        </p:txBody>
      </p:sp>
      <p:sp>
        <p:nvSpPr>
          <p:cNvPr id="8" name="5-Point Star 7"/>
          <p:cNvSpPr/>
          <p:nvPr/>
        </p:nvSpPr>
        <p:spPr>
          <a:xfrm>
            <a:off x="2866122" y="6282243"/>
            <a:ext cx="162018" cy="1620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 name="5-Point Star 8"/>
          <p:cNvSpPr/>
          <p:nvPr/>
        </p:nvSpPr>
        <p:spPr>
          <a:xfrm>
            <a:off x="4583832" y="6493078"/>
            <a:ext cx="162018" cy="1620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graphicFrame>
        <p:nvGraphicFramePr>
          <p:cNvPr id="4" name="Table 3"/>
          <p:cNvGraphicFramePr>
            <a:graphicFrameLocks noGrp="1"/>
          </p:cNvGraphicFramePr>
          <p:nvPr>
            <p:extLst>
              <p:ext uri="{D42A27DB-BD31-4B8C-83A1-F6EECF244321}">
                <p14:modId xmlns:p14="http://schemas.microsoft.com/office/powerpoint/2010/main" val="977710584"/>
              </p:ext>
            </p:extLst>
          </p:nvPr>
        </p:nvGraphicFramePr>
        <p:xfrm>
          <a:off x="1694338" y="5417747"/>
          <a:ext cx="8803324" cy="554349"/>
        </p:xfrm>
        <a:graphic>
          <a:graphicData uri="http://schemas.openxmlformats.org/drawingml/2006/table">
            <a:tbl>
              <a:tblPr>
                <a:tableStyleId>{5C22544A-7EE6-4342-B048-85BDC9FD1C3A}</a:tableStyleId>
              </a:tblPr>
              <a:tblGrid>
                <a:gridCol w="1700550"/>
                <a:gridCol w="1078903"/>
                <a:gridCol w="1222756"/>
                <a:gridCol w="1030951"/>
                <a:gridCol w="1085800"/>
                <a:gridCol w="1125950"/>
                <a:gridCol w="1558414"/>
              </a:tblGrid>
              <a:tr h="554349">
                <a:tc>
                  <a:txBody>
                    <a:bodyPr/>
                    <a:lstStyle/>
                    <a:p>
                      <a:pPr algn="l" fontAlgn="b"/>
                      <a:r>
                        <a:rPr lang="en-ZA" sz="1400" b="0" i="0" u="none" strike="noStrike" dirty="0" smtClean="0">
                          <a:solidFill>
                            <a:srgbClr val="000000"/>
                          </a:solidFill>
                          <a:effectLst/>
                          <a:latin typeface="Calibri" panose="020F0502020204030204" pitchFamily="34" charset="0"/>
                        </a:rPr>
                        <a:t>Totals</a:t>
                      </a:r>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r>
                        <a:rPr lang="en-ZA" sz="1400" b="1" i="0" u="none" strike="noStrike" dirty="0" smtClean="0">
                          <a:solidFill>
                            <a:srgbClr val="FF0000"/>
                          </a:solidFill>
                          <a:effectLst/>
                          <a:latin typeface="Calibri" panose="020F0502020204030204" pitchFamily="34" charset="0"/>
                        </a:rPr>
                        <a:t>                   28582</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ZA" sz="1400" b="1" i="0" u="none" strike="noStrike" dirty="0" smtClean="0">
                          <a:solidFill>
                            <a:srgbClr val="FF0000"/>
                          </a:solidFill>
                          <a:effectLst/>
                          <a:latin typeface="Calibri" panose="020F0502020204030204" pitchFamily="34" charset="0"/>
                        </a:rPr>
                        <a:t>843</a:t>
                      </a:r>
                      <a:endParaRPr lang="en-ZA" sz="1400" b="1" i="0" u="none" strike="noStrike" dirty="0">
                        <a:solidFill>
                          <a:srgbClr val="FF0000"/>
                        </a:solidFill>
                        <a:effectLst/>
                        <a:latin typeface="Calibri" panose="020F0502020204030204" pitchFamily="34" charset="0"/>
                      </a:endParaRPr>
                    </a:p>
                  </a:txBody>
                  <a:tcPr marL="7144" marR="7144" marT="7144"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ZA" sz="1400" b="0" i="0" u="none" strike="noStrike" dirty="0">
                        <a:solidFill>
                          <a:srgbClr val="000000"/>
                        </a:solidFill>
                        <a:effectLst/>
                        <a:latin typeface="Calibri" panose="020F0502020204030204" pitchFamily="34" charset="0"/>
                      </a:endParaRPr>
                    </a:p>
                  </a:txBody>
                  <a:tcPr marL="7144" marR="7144" marT="7144" marB="0" anchor="b"/>
                </a:tc>
              </a:tr>
            </a:tbl>
          </a:graphicData>
        </a:graphic>
      </p:graphicFrame>
    </p:spTree>
    <p:extLst>
      <p:ext uri="{BB962C8B-B14F-4D97-AF65-F5344CB8AC3E}">
        <p14:creationId xmlns:p14="http://schemas.microsoft.com/office/powerpoint/2010/main" val="30316628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3422927515"/>
              </p:ext>
            </p:extLst>
          </p:nvPr>
        </p:nvGraphicFramePr>
        <p:xfrm>
          <a:off x="444845" y="518993"/>
          <a:ext cx="11384689" cy="5939483"/>
        </p:xfrm>
        <a:graphic>
          <a:graphicData uri="http://schemas.openxmlformats.org/drawingml/2006/table">
            <a:tbl>
              <a:tblPr>
                <a:tableStyleId>{5C22544A-7EE6-4342-B048-85BDC9FD1C3A}</a:tableStyleId>
              </a:tblPr>
              <a:tblGrid>
                <a:gridCol w="518591"/>
                <a:gridCol w="380840"/>
                <a:gridCol w="340325"/>
                <a:gridCol w="504411"/>
                <a:gridCol w="1087826"/>
                <a:gridCol w="956153"/>
                <a:gridCol w="364634"/>
                <a:gridCol w="364634"/>
                <a:gridCol w="364634"/>
                <a:gridCol w="364634"/>
                <a:gridCol w="364634"/>
                <a:gridCol w="364634"/>
                <a:gridCol w="364634"/>
                <a:gridCol w="364634"/>
                <a:gridCol w="364634"/>
                <a:gridCol w="407175"/>
                <a:gridCol w="407175"/>
                <a:gridCol w="388943"/>
                <a:gridCol w="388943"/>
                <a:gridCol w="388943"/>
                <a:gridCol w="388943"/>
                <a:gridCol w="388943"/>
                <a:gridCol w="388943"/>
                <a:gridCol w="388943"/>
                <a:gridCol w="388943"/>
                <a:gridCol w="388943"/>
              </a:tblGrid>
              <a:tr h="393140">
                <a:tc>
                  <a:txBody>
                    <a:bodyPr/>
                    <a:lstStyle/>
                    <a:p>
                      <a:pPr algn="ctr" fontAlgn="b"/>
                      <a:r>
                        <a:rPr lang="en-ZA" sz="600" u="none" strike="noStrike">
                          <a:effectLst/>
                        </a:rPr>
                        <a:t>DateCreated</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DataYear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DC</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Computer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School_Name: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Source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Gr1-12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PostProvLearners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CurrentYearLearners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LearnerIncrease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Total Duplicate Learners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DiffDuplicate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Class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ctr" fontAlgn="b"/>
                      <a:r>
                        <a:rPr lang="en-ZA" sz="600" u="none" strike="noStrike">
                          <a:effectLst/>
                        </a:rPr>
                        <a:t>Diff</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443104215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AJC JOOSTE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endParaRPr lang="en-ZA" sz="600" b="0" i="0" u="none" strike="noStrike">
                        <a:solidFill>
                          <a:srgbClr val="000000"/>
                        </a:solidFill>
                        <a:effectLst/>
                        <a:latin typeface="Arial" panose="020B060402020202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443104215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AJC JOOSTE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endParaRPr lang="en-ZA" sz="600" b="0" i="0" u="none" strike="noStrike">
                        <a:solidFill>
                          <a:srgbClr val="000000"/>
                        </a:solidFill>
                        <a:effectLst/>
                        <a:latin typeface="Arial" panose="020B060402020202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443104215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AJC JOOSTE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endParaRPr lang="en-ZA" sz="600" b="0" i="0" u="none" strike="noStrike">
                        <a:solidFill>
                          <a:srgbClr val="000000"/>
                        </a:solidFill>
                        <a:effectLst/>
                        <a:latin typeface="Arial" panose="020B060402020202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441103107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ALBERTINA SISULU S/S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500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441103107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ALBERTINA SISULU S/S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500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500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441103107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ALBERTINA SISULU S/S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500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443303110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BEANG TSE MOLEMO S/S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endParaRPr lang="en-ZA" sz="600" b="0" i="0" u="none" strike="noStrike">
                        <a:solidFill>
                          <a:srgbClr val="000000"/>
                        </a:solidFill>
                        <a:effectLst/>
                        <a:latin typeface="Arial" panose="020B060402020202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443303110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BEANG TSE MOLEMO S/S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endParaRPr lang="en-ZA" sz="600" b="0" i="0" u="none" strike="noStrike">
                        <a:solidFill>
                          <a:srgbClr val="000000"/>
                        </a:solidFill>
                        <a:effectLst/>
                        <a:latin typeface="Arial" panose="020B060402020202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443303110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BEANG TSE MOLEMO S/S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endParaRPr lang="en-ZA" sz="600" b="0" i="0" u="none" strike="noStrike">
                        <a:solidFill>
                          <a:srgbClr val="000000"/>
                        </a:solidFill>
                        <a:effectLst/>
                        <a:latin typeface="Arial" panose="020B060402020202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443203219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BERGMANSHOOGTE I/S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443203219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BERGMANSHOOGTE I/S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443203219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BERGMANSHOOGTE I/S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442204126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BOARAMELO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847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825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847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442204126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BOARAMELO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825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825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847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442204126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BOARAMELO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825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847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445203174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BOKAMOSO/IKAMVA IF/S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endParaRPr lang="en-ZA" sz="600" b="0" i="0" u="none" strike="noStrike">
                        <a:solidFill>
                          <a:srgbClr val="000000"/>
                        </a:solidFill>
                        <a:effectLst/>
                        <a:latin typeface="Arial" panose="020B060402020202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445203174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BOKAMOSO/IKAMVA IF/S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endParaRPr lang="en-ZA" sz="600" b="0" i="0" u="none" strike="noStrike">
                        <a:solidFill>
                          <a:srgbClr val="000000"/>
                        </a:solidFill>
                        <a:effectLst/>
                        <a:latin typeface="Arial" panose="020B060402020202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445203174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BOKAMOSO/IKAMVA IF/S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endParaRPr lang="en-ZA" sz="600" b="0" i="0" u="none" strike="noStrike">
                        <a:solidFill>
                          <a:srgbClr val="000000"/>
                        </a:solidFill>
                        <a:effectLst/>
                        <a:latin typeface="Arial" panose="020B060402020202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441103256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BOTLE BA THUTO P/S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713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750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713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441103256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BOTLE BA THUTO P/S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136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750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750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713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441103256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BOTLE BA THUTO P/S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750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713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442304245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DIAMANTHOOGTE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132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157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1305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1276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1305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442304245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DIAMANTHOOGTE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158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1276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1276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1305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442304245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DIAMANTHOOGTE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1276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1305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441103197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EDENBURG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392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392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441103197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EDENBURG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392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441103197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EDENBURG C/S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392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441103221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EDENHOOGTE P/S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441103221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EDENHOOGTE P/S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441103221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EDENHOOGTE P/S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443303199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HENDRIK POTGIETER A/S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April</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443303199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HENDRIK POTGIETER A/S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SA-SAMS: September</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r>
              <a:tr h="168071">
                <a:tc>
                  <a:txBody>
                    <a:bodyPr/>
                    <a:lstStyle/>
                    <a:p>
                      <a:pPr algn="l" fontAlgn="b"/>
                      <a:r>
                        <a:rPr lang="en-ZA" sz="600" u="none" strike="noStrike">
                          <a:effectLst/>
                        </a:rPr>
                        <a:t>2019-4-23</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2019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DC16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443303199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HENDRIK POTGIETER A/S</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l" fontAlgn="b"/>
                      <a:r>
                        <a:rPr lang="en-ZA" sz="600" u="none" strike="noStrike">
                          <a:effectLst/>
                        </a:rPr>
                        <a:t>x Calculate Difference</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-16</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5</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-8</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301</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274</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-27</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-29</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a:effectLst/>
                        </a:rPr>
                        <a:t>20</a:t>
                      </a:r>
                      <a:endParaRPr lang="en-ZA" sz="600" b="0" i="0" u="none" strike="noStrike">
                        <a:solidFill>
                          <a:srgbClr val="000000"/>
                        </a:solidFill>
                        <a:effectLst/>
                        <a:latin typeface="Calibri" panose="020F0502020204030204" pitchFamily="34" charset="0"/>
                      </a:endParaRPr>
                    </a:p>
                  </a:txBody>
                  <a:tcPr marL="5354" marR="5354" marT="5354" marB="0" anchor="b"/>
                </a:tc>
                <a:tc>
                  <a:txBody>
                    <a:bodyPr/>
                    <a:lstStyle/>
                    <a:p>
                      <a:pPr algn="r" fontAlgn="b"/>
                      <a:r>
                        <a:rPr lang="en-ZA" sz="600" u="none" strike="noStrike" dirty="0">
                          <a:effectLst/>
                        </a:rPr>
                        <a:t>-2</a:t>
                      </a:r>
                      <a:endParaRPr lang="en-ZA" sz="600" b="0" i="0" u="none" strike="noStrike" dirty="0">
                        <a:solidFill>
                          <a:srgbClr val="000000"/>
                        </a:solidFill>
                        <a:effectLst/>
                        <a:latin typeface="Calibri" panose="020F0502020204030204" pitchFamily="34" charset="0"/>
                      </a:endParaRPr>
                    </a:p>
                  </a:txBody>
                  <a:tcPr marL="5354" marR="5354" marT="5354" marB="0" anchor="b"/>
                </a:tc>
              </a:tr>
            </a:tbl>
          </a:graphicData>
        </a:graphic>
      </p:graphicFrame>
      <p:sp>
        <p:nvSpPr>
          <p:cNvPr id="5" name="TextBox 4"/>
          <p:cNvSpPr txBox="1"/>
          <p:nvPr/>
        </p:nvSpPr>
        <p:spPr>
          <a:xfrm>
            <a:off x="444845" y="82378"/>
            <a:ext cx="5577014" cy="369332"/>
          </a:xfrm>
          <a:prstGeom prst="rect">
            <a:avLst/>
          </a:prstGeom>
          <a:noFill/>
        </p:spPr>
        <p:txBody>
          <a:bodyPr wrap="square" rtlCol="0">
            <a:spAutoFit/>
          </a:bodyPr>
          <a:lstStyle/>
          <a:p>
            <a:r>
              <a:rPr lang="en-ZA" dirty="0" smtClean="0"/>
              <a:t>200 Ad Hoc post are annually assigned to HR </a:t>
            </a:r>
            <a:endParaRPr lang="en-ZA" dirty="0"/>
          </a:p>
        </p:txBody>
      </p:sp>
    </p:spTree>
    <p:extLst>
      <p:ext uri="{BB962C8B-B14F-4D97-AF65-F5344CB8AC3E}">
        <p14:creationId xmlns:p14="http://schemas.microsoft.com/office/powerpoint/2010/main" val="20343801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936" y="2109457"/>
            <a:ext cx="10212308" cy="2246769"/>
          </a:xfrm>
          <a:prstGeom prst="rect">
            <a:avLst/>
          </a:prstGeom>
        </p:spPr>
        <p:txBody>
          <a:bodyPr wrap="square">
            <a:spAutoFit/>
          </a:bodyPr>
          <a:lstStyle/>
          <a:p>
            <a:pPr algn="ctr"/>
            <a:r>
              <a:rPr lang="en-ZA" sz="2800" b="1" dirty="0" smtClean="0">
                <a:solidFill>
                  <a:srgbClr val="FF0000"/>
                </a:solidFill>
              </a:rPr>
              <a:t>CIRCUIT ALLOCATIONS AND DETAILS</a:t>
            </a:r>
          </a:p>
          <a:p>
            <a:pPr algn="ctr"/>
            <a:endParaRPr lang="en-ZA" sz="2800" b="1" dirty="0">
              <a:solidFill>
                <a:srgbClr val="FF0000"/>
              </a:solidFill>
            </a:endParaRPr>
          </a:p>
          <a:p>
            <a:pPr algn="ctr"/>
            <a:r>
              <a:rPr lang="en-ZA" sz="2800" b="1" dirty="0" smtClean="0">
                <a:solidFill>
                  <a:srgbClr val="FF0000"/>
                </a:solidFill>
              </a:rPr>
              <a:t>According to the Chief Director District Management EMIS cannot make any changes on school allocations in District – it must be signed off by the HOD.</a:t>
            </a:r>
            <a:endParaRPr lang="en-ZA" sz="2800" b="1" dirty="0">
              <a:solidFill>
                <a:srgbClr val="FF0000"/>
              </a:solidFill>
            </a:endParaRPr>
          </a:p>
        </p:txBody>
      </p:sp>
    </p:spTree>
    <p:extLst>
      <p:ext uri="{BB962C8B-B14F-4D97-AF65-F5344CB8AC3E}">
        <p14:creationId xmlns:p14="http://schemas.microsoft.com/office/powerpoint/2010/main" val="24245401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665" y="270380"/>
            <a:ext cx="5997227" cy="5632311"/>
          </a:xfrm>
          <a:prstGeom prst="rect">
            <a:avLst/>
          </a:prstGeom>
        </p:spPr>
        <p:txBody>
          <a:bodyPr wrap="square">
            <a:spAutoFit/>
          </a:bodyPr>
          <a:lstStyle/>
          <a:p>
            <a:pPr algn="ctr"/>
            <a:r>
              <a:rPr lang="en-ZA" sz="7200" b="1" dirty="0" smtClean="0">
                <a:solidFill>
                  <a:srgbClr val="FF0000"/>
                </a:solidFill>
              </a:rPr>
              <a:t>LTSM – No register</a:t>
            </a:r>
          </a:p>
          <a:p>
            <a:pPr algn="ctr"/>
            <a:r>
              <a:rPr lang="en-ZA" sz="7200" b="1" dirty="0" smtClean="0">
                <a:solidFill>
                  <a:srgbClr val="FF0000"/>
                </a:solidFill>
              </a:rPr>
              <a:t>Capture and Write-off books</a:t>
            </a:r>
            <a:endParaRPr lang="en-ZA" sz="7200" b="1"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681590299"/>
              </p:ext>
            </p:extLst>
          </p:nvPr>
        </p:nvGraphicFramePr>
        <p:xfrm>
          <a:off x="7209566" y="377466"/>
          <a:ext cx="4713288" cy="5418138"/>
        </p:xfrm>
        <a:graphic>
          <a:graphicData uri="http://schemas.openxmlformats.org/presentationml/2006/ole">
            <mc:AlternateContent xmlns:mc="http://schemas.openxmlformats.org/markup-compatibility/2006">
              <mc:Choice xmlns:v="urn:schemas-microsoft-com:vml" Requires="v">
                <p:oleObj spid="_x0000_s17477" name="Document" r:id="rId3" imgW="6816912" imgH="7836563" progId="Word.Document.12">
                  <p:embed/>
                </p:oleObj>
              </mc:Choice>
              <mc:Fallback>
                <p:oleObj name="Document" r:id="rId3" imgW="6816912" imgH="7836563" progId="Word.Document.12">
                  <p:embed/>
                  <p:pic>
                    <p:nvPicPr>
                      <p:cNvPr id="0" name=""/>
                      <p:cNvPicPr/>
                      <p:nvPr/>
                    </p:nvPicPr>
                    <p:blipFill>
                      <a:blip r:embed="rId4"/>
                      <a:stretch>
                        <a:fillRect/>
                      </a:stretch>
                    </p:blipFill>
                    <p:spPr>
                      <a:xfrm>
                        <a:off x="7209566" y="377466"/>
                        <a:ext cx="4713288" cy="5418138"/>
                      </a:xfrm>
                      <a:prstGeom prst="rect">
                        <a:avLst/>
                      </a:prstGeom>
                    </p:spPr>
                  </p:pic>
                </p:oleObj>
              </mc:Fallback>
            </mc:AlternateContent>
          </a:graphicData>
        </a:graphic>
      </p:graphicFrame>
    </p:spTree>
    <p:extLst>
      <p:ext uri="{BB962C8B-B14F-4D97-AF65-F5344CB8AC3E}">
        <p14:creationId xmlns:p14="http://schemas.microsoft.com/office/powerpoint/2010/main" val="29860319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1198018" y="-8238"/>
            <a:ext cx="9795964" cy="6858000"/>
          </a:xfrm>
          <a:prstGeom prst="rect">
            <a:avLst/>
          </a:prstGeom>
        </p:spPr>
      </p:pic>
    </p:spTree>
    <p:extLst>
      <p:ext uri="{BB962C8B-B14F-4D97-AF65-F5344CB8AC3E}">
        <p14:creationId xmlns:p14="http://schemas.microsoft.com/office/powerpoint/2010/main" val="29299855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1254578" y="0"/>
            <a:ext cx="9682843" cy="6858000"/>
          </a:xfrm>
          <a:prstGeom prst="rect">
            <a:avLst/>
          </a:prstGeom>
        </p:spPr>
      </p:pic>
    </p:spTree>
    <p:extLst>
      <p:ext uri="{BB962C8B-B14F-4D97-AF65-F5344CB8AC3E}">
        <p14:creationId xmlns:p14="http://schemas.microsoft.com/office/powerpoint/2010/main" val="20519791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1267575" y="0"/>
            <a:ext cx="9656850" cy="6858000"/>
          </a:xfrm>
          <a:prstGeom prst="rect">
            <a:avLst/>
          </a:prstGeom>
        </p:spPr>
      </p:pic>
    </p:spTree>
    <p:extLst>
      <p:ext uri="{BB962C8B-B14F-4D97-AF65-F5344CB8AC3E}">
        <p14:creationId xmlns:p14="http://schemas.microsoft.com/office/powerpoint/2010/main" val="25159436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1219109" y="0"/>
            <a:ext cx="9753782" cy="6858000"/>
          </a:xfrm>
          <a:prstGeom prst="rect">
            <a:avLst/>
          </a:prstGeom>
        </p:spPr>
      </p:pic>
    </p:spTree>
    <p:extLst>
      <p:ext uri="{BB962C8B-B14F-4D97-AF65-F5344CB8AC3E}">
        <p14:creationId xmlns:p14="http://schemas.microsoft.com/office/powerpoint/2010/main" val="5599732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326836" y="0"/>
            <a:ext cx="9538328" cy="6858000"/>
          </a:xfrm>
          <a:prstGeom prst="rect">
            <a:avLst/>
          </a:prstGeom>
        </p:spPr>
      </p:pic>
    </p:spTree>
    <p:extLst>
      <p:ext uri="{BB962C8B-B14F-4D97-AF65-F5344CB8AC3E}">
        <p14:creationId xmlns:p14="http://schemas.microsoft.com/office/powerpoint/2010/main" val="28595052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09025"/>
            <a:ext cx="11549449" cy="3416320"/>
          </a:xfrm>
          <a:prstGeom prst="rect">
            <a:avLst/>
          </a:prstGeom>
        </p:spPr>
        <p:txBody>
          <a:bodyPr wrap="square">
            <a:spAutoFit/>
          </a:bodyPr>
          <a:lstStyle/>
          <a:p>
            <a:pPr algn="ctr"/>
            <a:r>
              <a:rPr lang="en-ZA" sz="7200" b="1" dirty="0" smtClean="0">
                <a:solidFill>
                  <a:srgbClr val="FF0000"/>
                </a:solidFill>
              </a:rPr>
              <a:t>The Way forward</a:t>
            </a:r>
          </a:p>
          <a:p>
            <a:pPr algn="ctr"/>
            <a:r>
              <a:rPr lang="en-ZA" sz="7200" b="1" dirty="0" smtClean="0">
                <a:solidFill>
                  <a:srgbClr val="FF0000"/>
                </a:solidFill>
              </a:rPr>
              <a:t>AG </a:t>
            </a:r>
          </a:p>
          <a:p>
            <a:pPr algn="ctr"/>
            <a:r>
              <a:rPr lang="en-ZA" sz="7200" b="1" dirty="0" smtClean="0">
                <a:solidFill>
                  <a:srgbClr val="FF0000"/>
                </a:solidFill>
              </a:rPr>
              <a:t>Consequence Management</a:t>
            </a:r>
            <a:endParaRPr lang="en-ZA" sz="7200" b="1" dirty="0">
              <a:solidFill>
                <a:srgbClr val="FF0000"/>
              </a:solidFill>
            </a:endParaRPr>
          </a:p>
        </p:txBody>
      </p:sp>
    </p:spTree>
    <p:extLst>
      <p:ext uri="{BB962C8B-B14F-4D97-AF65-F5344CB8AC3E}">
        <p14:creationId xmlns:p14="http://schemas.microsoft.com/office/powerpoint/2010/main" val="1709960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4259034604"/>
              </p:ext>
            </p:extLst>
          </p:nvPr>
        </p:nvGraphicFramePr>
        <p:xfrm>
          <a:off x="536334" y="202218"/>
          <a:ext cx="10920042" cy="6663648"/>
        </p:xfrm>
        <a:graphic>
          <a:graphicData uri="http://schemas.openxmlformats.org/drawingml/2006/table">
            <a:tbl>
              <a:tblPr/>
              <a:tblGrid>
                <a:gridCol w="1560006"/>
                <a:gridCol w="1560006"/>
                <a:gridCol w="1560006"/>
                <a:gridCol w="1560006"/>
                <a:gridCol w="1560006"/>
                <a:gridCol w="1560006"/>
                <a:gridCol w="1560006"/>
              </a:tblGrid>
              <a:tr h="256320">
                <a:tc gridSpan="7">
                  <a:txBody>
                    <a:bodyPr/>
                    <a:lstStyle/>
                    <a:p>
                      <a:r>
                        <a:rPr lang="en-ZA" sz="1200"/>
                        <a:t>vw_LatestImportAllYears</a:t>
                      </a:r>
                    </a:p>
                  </a:txBody>
                  <a:tcPr marL="46127" marR="46127" marT="23064" marB="23064" anchor="ctr">
                    <a:solidFill>
                      <a:srgbClr val="FFFFFF"/>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r>
              <a:tr h="191109">
                <a:tc>
                  <a:txBody>
                    <a:bodyPr/>
                    <a:lstStyle/>
                    <a:p>
                      <a:r>
                        <a:rPr lang="en-ZA" sz="1200">
                          <a:effectLst/>
                          <a:latin typeface="Calibri" panose="020F0502020204030204" pitchFamily="34" charset="0"/>
                        </a:rPr>
                        <a:t>Computer</a:t>
                      </a:r>
                      <a:endParaRPr lang="en-ZA" sz="1200"/>
                    </a:p>
                  </a:txBody>
                  <a:tcPr marL="46127" marR="46127" marT="23064" marB="23064" anchor="ctr">
                    <a:lnL>
                      <a:noFill/>
                    </a:lnL>
                    <a:lnR>
                      <a:noFill/>
                    </a:lnR>
                    <a:lnB>
                      <a:noFill/>
                    </a:lnB>
                    <a:solidFill>
                      <a:srgbClr val="C0C0C0"/>
                    </a:solidFill>
                  </a:tcPr>
                </a:tc>
                <a:tc>
                  <a:txBody>
                    <a:bodyPr/>
                    <a:lstStyle/>
                    <a:p>
                      <a:r>
                        <a:rPr lang="en-ZA" sz="1200">
                          <a:effectLst/>
                          <a:latin typeface="Calibri" panose="020F0502020204030204" pitchFamily="34" charset="0"/>
                        </a:rPr>
                        <a:t>EMail</a:t>
                      </a:r>
                      <a:endParaRPr lang="en-ZA" sz="1200"/>
                    </a:p>
                  </a:txBody>
                  <a:tcPr marL="46127" marR="46127" marT="23064" marB="23064"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District5</a:t>
                      </a:r>
                      <a:endParaRPr lang="en-ZA" sz="1200"/>
                    </a:p>
                  </a:txBody>
                  <a:tcPr marL="46127" marR="46127" marT="23064" marB="23064"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SchoolName</a:t>
                      </a:r>
                      <a:endParaRPr lang="en-ZA" sz="1200"/>
                    </a:p>
                  </a:txBody>
                  <a:tcPr marL="46127" marR="46127" marT="23064" marB="23064"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ImportMonth</a:t>
                      </a:r>
                      <a:endParaRPr lang="en-ZA" sz="1200"/>
                    </a:p>
                  </a:txBody>
                  <a:tcPr marL="46127" marR="46127" marT="23064" marB="23064"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DCNAME</a:t>
                      </a:r>
                      <a:endParaRPr lang="en-ZA" sz="1200"/>
                    </a:p>
                  </a:txBody>
                  <a:tcPr marL="46127" marR="46127" marT="23064" marB="23064" anchor="ctr">
                    <a:lnL>
                      <a:noFill/>
                    </a:lnL>
                    <a:lnR>
                      <a:noFill/>
                    </a:lnR>
                    <a:lnT>
                      <a:noFill/>
                    </a:lnT>
                    <a:lnB>
                      <a:noFill/>
                    </a:lnB>
                    <a:solidFill>
                      <a:srgbClr val="C0C0C0"/>
                    </a:solidFill>
                  </a:tcPr>
                </a:tc>
                <a:tc>
                  <a:txBody>
                    <a:bodyPr/>
                    <a:lstStyle/>
                    <a:p>
                      <a:r>
                        <a:rPr lang="en-ZA" sz="1200">
                          <a:effectLst/>
                          <a:latin typeface="Calibri" panose="020F0502020204030204" pitchFamily="34" charset="0"/>
                        </a:rPr>
                        <a:t>Town:</a:t>
                      </a:r>
                      <a:endParaRPr lang="en-ZA" sz="1200"/>
                    </a:p>
                  </a:txBody>
                  <a:tcPr marL="46127" marR="46127" marT="23064" marB="23064" anchor="ctr">
                    <a:lnL>
                      <a:noFill/>
                    </a:lnL>
                    <a:lnR>
                      <a:noFill/>
                    </a:lnR>
                    <a:lnT>
                      <a:noFill/>
                    </a:lnT>
                    <a:lnB>
                      <a:noFill/>
                    </a:lnB>
                    <a:solidFill>
                      <a:srgbClr val="C0C0C0"/>
                    </a:solidFill>
                  </a:tcPr>
                </a:tc>
              </a:tr>
              <a:tr h="381652">
                <a:tc>
                  <a:txBody>
                    <a:bodyPr/>
                    <a:lstStyle/>
                    <a:p>
                      <a:r>
                        <a:rPr lang="en-ZA" sz="1200">
                          <a:effectLst/>
                          <a:latin typeface="Calibri" panose="020F0502020204030204" pitchFamily="34" charset="0"/>
                        </a:rPr>
                        <a:t>442506161</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dirty="0">
                          <a:effectLst/>
                          <a:latin typeface="Calibri" panose="020F0502020204030204" pitchFamily="34" charset="0"/>
                        </a:rPr>
                        <a:t>DC20</a:t>
                      </a:r>
                      <a:endParaRPr lang="en-ZA" sz="1200" dirty="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NTUTUBOLLE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KROONSTAD</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441811225</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ONGEGUND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HEILBRON</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441610223</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OPLOOP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FRANKFORT</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442506007</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PLATBERG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KROONSTAD</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442701220</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RIETFONTEIN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STEYNSRUS</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441811003</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ROODERAND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HEILBRON</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442506176</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RUBY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KROONSTAD</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442506193</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SAMADULA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KROONSTAD</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441610081</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SIBONGILE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FRANKFORT</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443701216</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SUSANNA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SENEKAL</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444510195</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TUMELWANO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VREDE</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442506066</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UPLANDS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KROONSTAD</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444306239</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VIERFONTEIN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VIERFONTEIN</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442506261</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WONDERKOP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KROONSTAD</a:t>
                      </a:r>
                      <a:endParaRPr lang="en-ZA" sz="1200"/>
                    </a:p>
                  </a:txBody>
                  <a:tcPr marL="46127" marR="46127" marT="23064" marB="23064">
                    <a:lnL>
                      <a:noFill/>
                    </a:lnL>
                    <a:lnR>
                      <a:noFill/>
                    </a:lnR>
                    <a:lnT>
                      <a:noFill/>
                    </a:lnT>
                    <a:lnB>
                      <a:noFill/>
                    </a:lnB>
                    <a:solidFill>
                      <a:srgbClr val="FFFFFF"/>
                    </a:solidFill>
                  </a:tcPr>
                </a:tc>
              </a:tr>
              <a:tr h="381652">
                <a:tc>
                  <a:txBody>
                    <a:bodyPr/>
                    <a:lstStyle/>
                    <a:p>
                      <a:r>
                        <a:rPr lang="en-ZA" sz="1200">
                          <a:effectLst/>
                          <a:latin typeface="Calibri" panose="020F0502020204030204" pitchFamily="34" charset="0"/>
                        </a:rPr>
                        <a:t>444306167</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
                      </a:r>
                      <a:br>
                        <a:rPr lang="en-ZA" sz="1200" dirty="0">
                          <a:effectLst/>
                          <a:latin typeface="Calibri" panose="020F0502020204030204" pitchFamily="34" charset="0"/>
                        </a:rPr>
                      </a:br>
                      <a:endParaRPr lang="en-ZA" sz="1200" dirty="0"/>
                    </a:p>
                  </a:txBody>
                  <a:tcPr marL="46127" marR="46127" marT="23064" marB="23064">
                    <a:lnL>
                      <a:noFill/>
                    </a:lnL>
                    <a:lnR>
                      <a:noFill/>
                    </a:lnR>
                    <a:lnT>
                      <a:noFill/>
                    </a:lnT>
                    <a:lnB>
                      <a:noFill/>
                    </a:lnB>
                    <a:solidFill>
                      <a:srgbClr val="FF0000"/>
                    </a:solidFill>
                  </a:tcPr>
                </a:tc>
                <a:tc>
                  <a:txBody>
                    <a:bodyPr/>
                    <a:lstStyle/>
                    <a:p>
                      <a:r>
                        <a:rPr lang="en-ZA" sz="1200">
                          <a:effectLst/>
                          <a:latin typeface="Calibri" panose="020F0502020204030204" pitchFamily="34" charset="0"/>
                        </a:rPr>
                        <a:t>DC20</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WONDERKRING PF/S</a:t>
                      </a:r>
                      <a:endParaRPr lang="en-ZA" sz="1200"/>
                    </a:p>
                  </a:txBody>
                  <a:tcPr marL="46127" marR="46127" marT="23064" marB="23064">
                    <a:lnL>
                      <a:noFill/>
                    </a:lnL>
                    <a:lnR>
                      <a:noFill/>
                    </a:lnR>
                    <a:lnT>
                      <a:noFill/>
                    </a:lnT>
                    <a:lnB>
                      <a:noFill/>
                    </a:lnB>
                    <a:solidFill>
                      <a:srgbClr val="FFFFFF"/>
                    </a:solidFill>
                  </a:tcPr>
                </a:tc>
                <a:tc>
                  <a:txBody>
                    <a:bodyPr/>
                    <a:lstStyle/>
                    <a:p>
                      <a:pPr algn="r"/>
                      <a:r>
                        <a:rPr lang="en-ZA" sz="1200">
                          <a:effectLst/>
                          <a:latin typeface="Calibri" panose="020F0502020204030204" pitchFamily="34" charset="0"/>
                        </a:rPr>
                        <a:t>5</a:t>
                      </a:r>
                      <a:endParaRPr lang="en-ZA" sz="1200"/>
                    </a:p>
                  </a:txBody>
                  <a:tcPr marL="46127" marR="46127" marT="23064" marB="23064">
                    <a:lnL>
                      <a:noFill/>
                    </a:lnL>
                    <a:lnR>
                      <a:noFill/>
                    </a:lnR>
                    <a:lnT>
                      <a:noFill/>
                    </a:lnT>
                    <a:lnB>
                      <a:noFill/>
                    </a:lnB>
                    <a:solidFill>
                      <a:srgbClr val="FFFFFF"/>
                    </a:solidFill>
                  </a:tcPr>
                </a:tc>
                <a:tc>
                  <a:txBody>
                    <a:bodyPr/>
                    <a:lstStyle/>
                    <a:p>
                      <a:r>
                        <a:rPr lang="en-ZA" sz="1200">
                          <a:effectLst/>
                          <a:latin typeface="Calibri" panose="020F0502020204030204" pitchFamily="34" charset="0"/>
                        </a:rPr>
                        <a:t>FEZILE DABI</a:t>
                      </a:r>
                      <a:endParaRPr lang="en-ZA" sz="1200"/>
                    </a:p>
                  </a:txBody>
                  <a:tcPr marL="46127" marR="46127" marT="23064" marB="23064">
                    <a:lnL>
                      <a:noFill/>
                    </a:lnL>
                    <a:lnR>
                      <a:noFill/>
                    </a:lnR>
                    <a:lnT>
                      <a:noFill/>
                    </a:lnT>
                    <a:lnB>
                      <a:noFill/>
                    </a:lnB>
                    <a:solidFill>
                      <a:srgbClr val="FFFFFF"/>
                    </a:solidFill>
                  </a:tcPr>
                </a:tc>
                <a:tc>
                  <a:txBody>
                    <a:bodyPr/>
                    <a:lstStyle/>
                    <a:p>
                      <a:r>
                        <a:rPr lang="en-ZA" sz="1200" dirty="0">
                          <a:effectLst/>
                          <a:latin typeface="Calibri" panose="020F0502020204030204" pitchFamily="34" charset="0"/>
                        </a:rPr>
                        <a:t>VILJOENSKROON</a:t>
                      </a:r>
                      <a:endParaRPr lang="en-ZA" sz="1200" dirty="0"/>
                    </a:p>
                  </a:txBody>
                  <a:tcPr marL="46127" marR="46127" marT="23064" marB="23064">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3653399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TextBox 2"/>
          <p:cNvSpPr txBox="1"/>
          <p:nvPr/>
        </p:nvSpPr>
        <p:spPr>
          <a:xfrm>
            <a:off x="446314" y="598714"/>
            <a:ext cx="11408229" cy="6186309"/>
          </a:xfrm>
          <a:prstGeom prst="rect">
            <a:avLst/>
          </a:prstGeom>
          <a:noFill/>
        </p:spPr>
        <p:txBody>
          <a:bodyPr wrap="square" rtlCol="0">
            <a:spAutoFit/>
          </a:bodyPr>
          <a:lstStyle/>
          <a:p>
            <a:r>
              <a:rPr lang="en-ZA" sz="2000" dirty="0" smtClean="0"/>
              <a:t>E-mail Addresses</a:t>
            </a:r>
          </a:p>
          <a:p>
            <a:endParaRPr lang="en-ZA" dirty="0" smtClean="0"/>
          </a:p>
          <a:p>
            <a:r>
              <a:rPr lang="en-ZA" dirty="0"/>
              <a:t>BREDA COMBINED SCHOOL                                    </a:t>
            </a:r>
            <a:r>
              <a:rPr lang="en-ZA" dirty="0" smtClean="0">
                <a:hlinkClick r:id="rId3"/>
              </a:rPr>
              <a:t>441501085@fsschoolsportal.gov.za</a:t>
            </a:r>
            <a:r>
              <a:rPr lang="en-ZA" dirty="0" smtClean="0"/>
              <a:t>   Correct</a:t>
            </a:r>
            <a:endParaRPr lang="en-ZA" dirty="0"/>
          </a:p>
          <a:p>
            <a:endParaRPr lang="en-ZA" dirty="0"/>
          </a:p>
          <a:p>
            <a:pPr fontAlgn="t"/>
            <a:r>
              <a:rPr lang="en-ZA" dirty="0">
                <a:solidFill>
                  <a:srgbClr val="FF0000"/>
                </a:solidFill>
              </a:rPr>
              <a:t>SEOTLONG AGRICULTURE AND HOTEL </a:t>
            </a:r>
            <a:r>
              <a:rPr lang="en-ZA" dirty="0" smtClean="0">
                <a:solidFill>
                  <a:srgbClr val="FF0000"/>
                </a:solidFill>
              </a:rPr>
              <a:t>SCHOOL   </a:t>
            </a:r>
            <a:r>
              <a:rPr lang="en-ZA" dirty="0" smtClean="0">
                <a:solidFill>
                  <a:srgbClr val="FF0000"/>
                </a:solidFill>
                <a:hlinkClick r:id="rId4"/>
              </a:rPr>
              <a:t>441705097@fsschools.gov.za</a:t>
            </a:r>
            <a:r>
              <a:rPr lang="en-ZA" dirty="0" smtClean="0">
                <a:solidFill>
                  <a:srgbClr val="FF0000"/>
                </a:solidFill>
              </a:rPr>
              <a:t>    Incorrect</a:t>
            </a:r>
          </a:p>
          <a:p>
            <a:pPr fontAlgn="t"/>
            <a:endParaRPr lang="en-ZA" dirty="0">
              <a:solidFill>
                <a:srgbClr val="FF0000"/>
              </a:solidFill>
            </a:endParaRPr>
          </a:p>
          <a:p>
            <a:pPr fontAlgn="t"/>
            <a:r>
              <a:rPr lang="en-ZA" dirty="0">
                <a:solidFill>
                  <a:srgbClr val="FF0000"/>
                </a:solidFill>
              </a:rPr>
              <a:t>KGAUHELO PUBLIC SCHOOL			</a:t>
            </a:r>
            <a:r>
              <a:rPr lang="en-ZA" dirty="0" smtClean="0">
                <a:solidFill>
                  <a:srgbClr val="FF0000"/>
                </a:solidFill>
                <a:hlinkClick r:id="rId5"/>
              </a:rPr>
              <a:t>444206242@fsdoe.gov.za</a:t>
            </a:r>
            <a:endParaRPr lang="en-ZA" dirty="0" smtClean="0">
              <a:solidFill>
                <a:srgbClr val="FF0000"/>
              </a:solidFill>
            </a:endParaRPr>
          </a:p>
          <a:p>
            <a:pPr fontAlgn="t"/>
            <a:endParaRPr lang="en-ZA" dirty="0">
              <a:solidFill>
                <a:srgbClr val="FF0000"/>
              </a:solidFill>
            </a:endParaRPr>
          </a:p>
          <a:p>
            <a:pPr fontAlgn="t"/>
            <a:r>
              <a:rPr lang="en-ZA" dirty="0">
                <a:solidFill>
                  <a:srgbClr val="FF0000"/>
                </a:solidFill>
              </a:rPr>
              <a:t>MEMEL PRIMARY SCHOOL			</a:t>
            </a:r>
            <a:r>
              <a:rPr lang="en-ZA" dirty="0" smtClean="0">
                <a:solidFill>
                  <a:srgbClr val="FF0000"/>
                </a:solidFill>
                <a:hlinkClick r:id="rId6"/>
              </a:rPr>
              <a:t>444510269@fsschoolportal.gov.za</a:t>
            </a:r>
            <a:endParaRPr lang="en-ZA" dirty="0" smtClean="0">
              <a:solidFill>
                <a:srgbClr val="FF0000"/>
              </a:solidFill>
            </a:endParaRPr>
          </a:p>
          <a:p>
            <a:pPr fontAlgn="t"/>
            <a:endParaRPr lang="en-ZA" dirty="0">
              <a:solidFill>
                <a:srgbClr val="FF0000"/>
              </a:solidFill>
            </a:endParaRPr>
          </a:p>
          <a:p>
            <a:pPr fontAlgn="t"/>
            <a:r>
              <a:rPr lang="en-ZA" dirty="0">
                <a:solidFill>
                  <a:srgbClr val="FF0000"/>
                </a:solidFill>
              </a:rPr>
              <a:t>MACHAEA PRIMARY SCHOOL			</a:t>
            </a:r>
            <a:r>
              <a:rPr lang="en-ZA" dirty="0" smtClean="0">
                <a:solidFill>
                  <a:srgbClr val="FF0000"/>
                </a:solidFill>
                <a:hlinkClick r:id="rId7"/>
              </a:rPr>
              <a:t>445105169@fsschoolportal.gov.za</a:t>
            </a:r>
            <a:endParaRPr lang="en-ZA" dirty="0" smtClean="0">
              <a:solidFill>
                <a:srgbClr val="FF0000"/>
              </a:solidFill>
            </a:endParaRPr>
          </a:p>
          <a:p>
            <a:pPr fontAlgn="t"/>
            <a:endParaRPr lang="en-ZA" dirty="0">
              <a:solidFill>
                <a:srgbClr val="FF0000"/>
              </a:solidFill>
            </a:endParaRPr>
          </a:p>
          <a:p>
            <a:pPr fontAlgn="t"/>
            <a:r>
              <a:rPr lang="en-ZA" dirty="0">
                <a:solidFill>
                  <a:srgbClr val="FF0000"/>
                </a:solidFill>
              </a:rPr>
              <a:t>THABA BOSIU COMBINED			</a:t>
            </a:r>
            <a:r>
              <a:rPr lang="en-ZA" dirty="0" smtClean="0">
                <a:solidFill>
                  <a:srgbClr val="FF0000"/>
                </a:solidFill>
                <a:hlinkClick r:id="rId8"/>
              </a:rPr>
              <a:t>445105178@fsschoolportal.gov.za</a:t>
            </a:r>
            <a:endParaRPr lang="en-ZA" dirty="0" smtClean="0">
              <a:solidFill>
                <a:srgbClr val="FF0000"/>
              </a:solidFill>
            </a:endParaRPr>
          </a:p>
          <a:p>
            <a:pPr fontAlgn="t"/>
            <a:endParaRPr lang="en-ZA" dirty="0">
              <a:solidFill>
                <a:srgbClr val="FF0000"/>
              </a:solidFill>
            </a:endParaRPr>
          </a:p>
          <a:p>
            <a:pPr fontAlgn="t"/>
            <a:r>
              <a:rPr lang="en-ZA" dirty="0">
                <a:solidFill>
                  <a:srgbClr val="FF0000"/>
                </a:solidFill>
              </a:rPr>
              <a:t>MAMELLO PRIMARY SCHOOL			</a:t>
            </a:r>
            <a:r>
              <a:rPr lang="en-ZA" dirty="0" smtClean="0">
                <a:solidFill>
                  <a:srgbClr val="FF0000"/>
                </a:solidFill>
                <a:hlinkClick r:id="rId9"/>
              </a:rPr>
              <a:t>445109020@fsschoolportal.gov.za</a:t>
            </a:r>
            <a:endParaRPr lang="en-ZA" dirty="0" smtClean="0">
              <a:solidFill>
                <a:srgbClr val="FF0000"/>
              </a:solidFill>
            </a:endParaRPr>
          </a:p>
          <a:p>
            <a:pPr fontAlgn="t"/>
            <a:endParaRPr lang="en-ZA" dirty="0">
              <a:solidFill>
                <a:srgbClr val="FF0000"/>
              </a:solidFill>
            </a:endParaRPr>
          </a:p>
          <a:p>
            <a:pPr fontAlgn="t"/>
            <a:r>
              <a:rPr lang="en-ZA" dirty="0">
                <a:solidFill>
                  <a:srgbClr val="FF0000"/>
                </a:solidFill>
              </a:rPr>
              <a:t>LETSHA LE MADUKE PRIMARY SCHOOL		</a:t>
            </a:r>
            <a:r>
              <a:rPr lang="en-ZA" dirty="0" smtClean="0">
                <a:solidFill>
                  <a:srgbClr val="FF0000"/>
                </a:solidFill>
                <a:hlinkClick r:id="rId10"/>
              </a:rPr>
              <a:t>445109031@fsschoolportal.gov.za</a:t>
            </a:r>
            <a:endParaRPr lang="en-ZA" dirty="0" smtClean="0">
              <a:solidFill>
                <a:srgbClr val="FF0000"/>
              </a:solidFill>
            </a:endParaRPr>
          </a:p>
          <a:p>
            <a:pPr fontAlgn="t"/>
            <a:endParaRPr lang="en-ZA" dirty="0">
              <a:solidFill>
                <a:srgbClr val="FF0000"/>
              </a:solidFill>
            </a:endParaRPr>
          </a:p>
          <a:p>
            <a:pPr fontAlgn="t"/>
            <a:r>
              <a:rPr lang="en-ZA" dirty="0">
                <a:solidFill>
                  <a:srgbClr val="FF0000"/>
                </a:solidFill>
              </a:rPr>
              <a:t>TSWELOPELE INTERMEDIATE SCHOOL		</a:t>
            </a:r>
            <a:r>
              <a:rPr lang="en-ZA" dirty="0" smtClean="0">
                <a:solidFill>
                  <a:srgbClr val="FF0000"/>
                </a:solidFill>
                <a:hlinkClick r:id="rId11"/>
              </a:rPr>
              <a:t>tswelopele.p.s.40098@gmail.com</a:t>
            </a:r>
            <a:endParaRPr lang="en-ZA" dirty="0" smtClean="0">
              <a:solidFill>
                <a:srgbClr val="FF0000"/>
              </a:solidFill>
            </a:endParaRPr>
          </a:p>
          <a:p>
            <a:pPr fontAlgn="t"/>
            <a:endParaRPr lang="en-ZA" dirty="0">
              <a:solidFill>
                <a:srgbClr val="FF0000"/>
              </a:solidFill>
            </a:endParaRPr>
          </a:p>
          <a:p>
            <a:pPr fontAlgn="t"/>
            <a:r>
              <a:rPr lang="en-ZA" dirty="0">
                <a:solidFill>
                  <a:srgbClr val="FF0000"/>
                </a:solidFill>
              </a:rPr>
              <a:t>PRIMERE SKOOL SENEKAL </a:t>
            </a:r>
            <a:r>
              <a:rPr lang="en-ZA" dirty="0"/>
              <a:t>		</a:t>
            </a:r>
            <a:r>
              <a:rPr lang="en-ZA" dirty="0" smtClean="0"/>
              <a:t>	</a:t>
            </a:r>
            <a:r>
              <a:rPr lang="en-ZA" dirty="0" smtClean="0">
                <a:hlinkClick r:id="rId12"/>
              </a:rPr>
              <a:t>pssenekal@ltelkomsa.net</a:t>
            </a:r>
            <a:endParaRPr lang="en-ZA" dirty="0"/>
          </a:p>
          <a:p>
            <a:pPr fontAlgn="t"/>
            <a:endParaRPr lang="en-ZA" dirty="0" smtClean="0"/>
          </a:p>
        </p:txBody>
      </p:sp>
    </p:spTree>
    <p:extLst>
      <p:ext uri="{BB962C8B-B14F-4D97-AF65-F5344CB8AC3E}">
        <p14:creationId xmlns:p14="http://schemas.microsoft.com/office/powerpoint/2010/main" val="2800121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2574</TotalTime>
  <Words>3949</Words>
  <Application>Microsoft Office PowerPoint</Application>
  <PresentationFormat>Widescreen</PresentationFormat>
  <Paragraphs>2122</Paragraphs>
  <Slides>79</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4</vt:i4>
      </vt:variant>
      <vt:variant>
        <vt:lpstr>Slide Titles</vt:lpstr>
      </vt:variant>
      <vt:variant>
        <vt:i4>79</vt:i4>
      </vt:variant>
    </vt:vector>
  </HeadingPairs>
  <TitlesOfParts>
    <vt:vector size="91" baseType="lpstr">
      <vt:lpstr>Arial</vt:lpstr>
      <vt:lpstr>Calibri</vt:lpstr>
      <vt:lpstr>Calibri Light</vt:lpstr>
      <vt:lpstr>Courier New</vt:lpstr>
      <vt:lpstr>Symbol</vt:lpstr>
      <vt:lpstr>Times</vt:lpstr>
      <vt:lpstr>Times New Roman</vt:lpstr>
      <vt:lpstr>Office Theme</vt:lpstr>
      <vt:lpstr>Adobe Acrobat Document</vt:lpstr>
      <vt:lpstr>Acrobat Document</vt:lpstr>
      <vt:lpstr>Presentation</vt:lpstr>
      <vt:lpstr>Document</vt:lpstr>
      <vt:lpstr>EMIS meet District Directors, CESs and Circuit Managers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2018  Schools with No Promotions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Learner Admissions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Learner Ages - Incorrect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Frans H. Kok</dc:creator>
  <cp:lastModifiedBy>Frans H. Kok</cp:lastModifiedBy>
  <cp:revision>164</cp:revision>
  <cp:lastPrinted>2019-05-23T09:39:36Z</cp:lastPrinted>
  <dcterms:created xsi:type="dcterms:W3CDTF">2019-04-25T12:16:20Z</dcterms:created>
  <dcterms:modified xsi:type="dcterms:W3CDTF">2019-05-24T09:32:38Z</dcterms:modified>
</cp:coreProperties>
</file>