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459" r:id="rId2"/>
    <p:sldId id="463" r:id="rId3"/>
    <p:sldId id="462" r:id="rId4"/>
    <p:sldId id="362" r:id="rId5"/>
    <p:sldId id="257" r:id="rId6"/>
    <p:sldId id="258" r:id="rId7"/>
    <p:sldId id="265" r:id="rId8"/>
    <p:sldId id="266" r:id="rId9"/>
    <p:sldId id="275" r:id="rId10"/>
    <p:sldId id="268" r:id="rId11"/>
    <p:sldId id="276" r:id="rId12"/>
    <p:sldId id="277" r:id="rId13"/>
    <p:sldId id="269" r:id="rId14"/>
    <p:sldId id="278" r:id="rId15"/>
    <p:sldId id="279" r:id="rId16"/>
    <p:sldId id="267" r:id="rId17"/>
    <p:sldId id="280" r:id="rId18"/>
    <p:sldId id="464" r:id="rId19"/>
    <p:sldId id="281" r:id="rId20"/>
    <p:sldId id="364" r:id="rId21"/>
    <p:sldId id="363" r:id="rId22"/>
    <p:sldId id="365" r:id="rId23"/>
    <p:sldId id="366" r:id="rId24"/>
    <p:sldId id="368" r:id="rId25"/>
    <p:sldId id="369" r:id="rId26"/>
    <p:sldId id="370" r:id="rId27"/>
    <p:sldId id="395" r:id="rId28"/>
    <p:sldId id="392" r:id="rId29"/>
    <p:sldId id="417" r:id="rId30"/>
    <p:sldId id="394" r:id="rId31"/>
    <p:sldId id="420" r:id="rId32"/>
    <p:sldId id="419" r:id="rId33"/>
    <p:sldId id="421" r:id="rId34"/>
    <p:sldId id="418" r:id="rId35"/>
    <p:sldId id="423" r:id="rId36"/>
    <p:sldId id="371" r:id="rId37"/>
    <p:sldId id="424" r:id="rId38"/>
    <p:sldId id="425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51" r:id="rId48"/>
    <p:sldId id="436" r:id="rId49"/>
    <p:sldId id="437" r:id="rId50"/>
    <p:sldId id="438" r:id="rId51"/>
    <p:sldId id="452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450" r:id="rId60"/>
    <p:sldId id="446" r:id="rId61"/>
    <p:sldId id="397" r:id="rId62"/>
    <p:sldId id="453" r:id="rId63"/>
    <p:sldId id="311" r:id="rId64"/>
    <p:sldId id="447" r:id="rId65"/>
    <p:sldId id="448" r:id="rId66"/>
    <p:sldId id="312" r:id="rId67"/>
    <p:sldId id="455" r:id="rId68"/>
    <p:sldId id="454" r:id="rId69"/>
    <p:sldId id="315" r:id="rId70"/>
    <p:sldId id="456" r:id="rId71"/>
    <p:sldId id="457" r:id="rId72"/>
    <p:sldId id="316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96267" autoAdjust="0"/>
  </p:normalViewPr>
  <p:slideViewPr>
    <p:cSldViewPr>
      <p:cViewPr varScale="1">
        <p:scale>
          <a:sx n="114" d="100"/>
          <a:sy n="11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C3BC1B6-37EE-4229-B4F8-61211E75746A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39BC0C6-E734-4EA9-9E80-343785B2A73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765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0587ECF-9418-4195-B7C9-FAC33975EA9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E84B51-0143-42EB-9151-E2A6D54051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1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D443-4710-4974-84A5-A862EC2CD531}" type="datetime1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852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439A-DFF2-4875-99CF-C9A6767C63EB}" type="datetime1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081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E7C9-6529-46F0-89F0-4FA8B860A12A}" type="datetime1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076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9A91A-AFC2-426B-9307-3CE984C69ACB}" type="datetime1">
              <a:rPr lang="en-ZA" smtClean="0"/>
              <a:t>2016/10/07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9912-F0AB-4E12-9742-68188C18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4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8985-5D59-48DB-8830-CE283869AC39}" type="datetime1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05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FF68-3AF1-4EE9-98C6-EF1D1719825B}" type="datetime1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057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4EC4-D664-4DD0-8B8E-DB9E1FBE088A}" type="datetime1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966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F76-FEE7-4319-B2E3-46C83682326B}" type="datetime1">
              <a:rPr lang="en-ZA" smtClean="0"/>
              <a:t>2016/10/07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982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064-ACDD-4218-A92E-6842DFD3952B}" type="datetime1">
              <a:rPr lang="en-ZA" smtClean="0"/>
              <a:t>2016/10/07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785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346A-767A-4F4D-9753-FD1B4D951DAB}" type="datetime1">
              <a:rPr lang="en-ZA" smtClean="0"/>
              <a:t>2016/10/07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182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FC7F-D55E-4FE7-8CEE-F93FB24FE7DB}" type="datetime1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197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12A-3ED5-4AC9-B3FB-F6A99831F95A}" type="datetime1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39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4584-87EE-421D-8633-CE872C4B66D4}" type="datetime1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3C7E-E49A-4D4C-AC04-D07EE46FAE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59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ZA" dirty="0" smtClean="0"/>
              <a:t>SA-SAMS FINANCIAL ASSISTANCE MODULE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/>
          <a:lstStyle/>
          <a:p>
            <a:r>
              <a:rPr lang="en-ZA" dirty="0" smtClean="0"/>
              <a:t>Training Version</a:t>
            </a:r>
          </a:p>
          <a:p>
            <a:endParaRPr lang="en-ZA" dirty="0"/>
          </a:p>
          <a:p>
            <a:r>
              <a:rPr lang="en-ZA" dirty="0" smtClean="0"/>
              <a:t>By : S.P Dithebe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</a:t>
            </a:fld>
            <a:endParaRPr lang="en-ZA"/>
          </a:p>
        </p:txBody>
      </p:sp>
      <p:pic>
        <p:nvPicPr>
          <p:cNvPr id="5" name="Picture 4" descr="Dep-Education logo Col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336877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MIS_Logo_Smal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6561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424936" cy="365125"/>
          </a:xfrm>
        </p:spPr>
        <p:txBody>
          <a:bodyPr/>
          <a:lstStyle/>
          <a:p>
            <a:r>
              <a:rPr lang="fr-FR" dirty="0" smtClean="0"/>
              <a:t>Finance Assistance Module                                        S.P Dithebe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73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Payments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 smtClean="0"/>
              <a:t>Accounts/ documentation/proof for all payments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Cheque Payments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Direct Payment from bank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Petty Cash Payments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SGB Salary Payments</a:t>
            </a:r>
          </a:p>
          <a:p>
            <a:pPr>
              <a:buFont typeface="Wingdings" pitchFamily="2" charset="2"/>
              <a:buChar char="v"/>
            </a:pPr>
            <a:r>
              <a:rPr lang="en-ZA" dirty="0" smtClean="0"/>
              <a:t>Manage all requisitions</a:t>
            </a:r>
          </a:p>
          <a:p>
            <a:r>
              <a:rPr lang="en-ZA" dirty="0" smtClean="0"/>
              <a:t>Cancel unused transactions/documents (Maintain Cheque book, Petty Cash </a:t>
            </a:r>
            <a:r>
              <a:rPr lang="en-ZA" dirty="0" err="1" smtClean="0"/>
              <a:t>Acc</a:t>
            </a:r>
            <a:r>
              <a:rPr lang="en-ZA" dirty="0" smtClean="0"/>
              <a:t>, Deposit Books, Receipt Books)</a:t>
            </a:r>
          </a:p>
          <a:p>
            <a:r>
              <a:rPr lang="en-ZA" dirty="0" smtClean="0"/>
              <a:t>Cancel receipts/deposits slip/Receipt book.</a:t>
            </a:r>
          </a:p>
          <a:p>
            <a:r>
              <a:rPr lang="en-ZA" dirty="0" smtClean="0"/>
              <a:t>View Cancelled Cheques (list)</a:t>
            </a:r>
          </a:p>
          <a:p>
            <a:r>
              <a:rPr lang="en-ZA" dirty="0" smtClean="0"/>
              <a:t>View Audit file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68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Then click on Delete All.  You will now have to Setup a complete new System.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7667625" y="5302250"/>
            <a:ext cx="865188" cy="287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DC9BE-020E-4FEB-8A5A-108C1A9EEC67}" type="slidenum">
              <a:rPr lang="en-US" smtClean="0"/>
              <a:pPr>
                <a:defRPr/>
              </a:pPr>
              <a:t>100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54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You will get the following messages. 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67691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508500"/>
            <a:ext cx="54006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DE085-B7A0-4273-AF7A-57D9D04FDA16}" type="slidenum">
              <a:rPr lang="en-US" smtClean="0"/>
              <a:pPr>
                <a:defRPr/>
              </a:pPr>
              <a:t>101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Make very sure that you have made a backup of your database before you delete all.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7450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F134A-A72F-4B3C-9DE8-A3A9B5C07DE8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6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en-US" altLang="en-US" smtClean="0"/>
              <a:t>You will now have to start afresh as explained at the beginning of this presentation.</a:t>
            </a:r>
          </a:p>
        </p:txBody>
      </p:sp>
      <p:sp>
        <p:nvSpPr>
          <p:cNvPr id="706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80105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2CC98-C79B-4D14-A3A9-5C0723AA13A5}" type="slidenum">
              <a:rPr lang="en-US" smtClean="0"/>
              <a:pPr>
                <a:defRPr/>
              </a:pPr>
              <a:t>103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8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Thank You</a:t>
            </a:r>
          </a:p>
        </p:txBody>
      </p:sp>
      <p:pic>
        <p:nvPicPr>
          <p:cNvPr id="71683" name="Picture 18" descr="C:\Documents and Settings\Mazaan\Local Settings\Temporary Internet Files\Content.IE5\841W2GFE\MC9000787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4086225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E3AF9-8FDB-4FB7-B6C0-84D017D6D1AE}" type="slidenum">
              <a:rPr lang="en-US" smtClean="0"/>
              <a:pPr>
                <a:defRPr/>
              </a:pPr>
              <a:t>104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1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Correction of wrong transactions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Delete the transaction (before bank reconciliation)</a:t>
            </a:r>
          </a:p>
          <a:p>
            <a:r>
              <a:rPr lang="en-ZA" dirty="0" smtClean="0"/>
              <a:t>Re-Process the deleted transactions (After every deleted transaction)</a:t>
            </a:r>
          </a:p>
          <a:p>
            <a:r>
              <a:rPr lang="en-ZA" dirty="0" smtClean="0"/>
              <a:t>Journal entry (after bank reconciliation / Incorrect posting of allocation)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4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Monthly bank reconciliation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Reconcile Bank Statement with the System Transactions</a:t>
            </a:r>
          </a:p>
          <a:p>
            <a:r>
              <a:rPr lang="en-ZA" dirty="0" smtClean="0"/>
              <a:t>Print Bank Reconciliation per statement</a:t>
            </a:r>
          </a:p>
          <a:p>
            <a:r>
              <a:rPr lang="en-ZA" dirty="0" smtClean="0"/>
              <a:t>View Reconciled Items &amp; Transactions</a:t>
            </a:r>
          </a:p>
          <a:p>
            <a:r>
              <a:rPr lang="en-ZA" dirty="0" smtClean="0"/>
              <a:t>View List of Bank Statements on System</a:t>
            </a:r>
          </a:p>
          <a:p>
            <a:r>
              <a:rPr lang="en-ZA" dirty="0" smtClean="0"/>
              <a:t>View Details of Bank entries</a:t>
            </a:r>
          </a:p>
          <a:p>
            <a:r>
              <a:rPr lang="en-ZA" dirty="0" smtClean="0"/>
              <a:t>Print Outstanding Cheques</a:t>
            </a:r>
          </a:p>
          <a:p>
            <a:r>
              <a:rPr lang="en-ZA" dirty="0" smtClean="0"/>
              <a:t>View Cash Book</a:t>
            </a:r>
          </a:p>
          <a:p>
            <a:r>
              <a:rPr lang="en-ZA" dirty="0" smtClean="0"/>
              <a:t>Print Cash on Hand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31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Monthly and Annual Financial Statements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Actual Receipt and Payments</a:t>
            </a:r>
          </a:p>
          <a:p>
            <a:r>
              <a:rPr lang="en-ZA" dirty="0" smtClean="0"/>
              <a:t>Monthly Income Statement</a:t>
            </a:r>
          </a:p>
          <a:p>
            <a:r>
              <a:rPr lang="en-ZA" dirty="0" smtClean="0"/>
              <a:t>Detailed Year to Date Statement</a:t>
            </a:r>
          </a:p>
          <a:p>
            <a:r>
              <a:rPr lang="en-ZA" dirty="0" smtClean="0"/>
              <a:t>Annual Statement</a:t>
            </a:r>
          </a:p>
          <a:p>
            <a:r>
              <a:rPr lang="en-ZA" dirty="0" smtClean="0"/>
              <a:t>View Trial Balance</a:t>
            </a:r>
          </a:p>
          <a:p>
            <a:r>
              <a:rPr lang="en-ZA" dirty="0" smtClean="0"/>
              <a:t>View Balance Sheet</a:t>
            </a:r>
          </a:p>
          <a:p>
            <a:r>
              <a:rPr lang="en-ZA" dirty="0" smtClean="0"/>
              <a:t>School Balance Sheet to date</a:t>
            </a:r>
          </a:p>
          <a:p>
            <a:r>
              <a:rPr lang="en-ZA" dirty="0" smtClean="0"/>
              <a:t>Printout all the documents and file (Triplicate)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69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Printout and export functions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ZA" dirty="0" smtClean="0"/>
              <a:t>Transaction printouts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Print Statement of Investment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Total Fees Raised to Debtor Accounts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Export expenditure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Export Budget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Quick Export Functions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>
                <a:solidFill>
                  <a:srgbClr val="00B0F0"/>
                </a:solidFill>
              </a:rPr>
              <a:t>View Receipts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>
                <a:solidFill>
                  <a:srgbClr val="00B0F0"/>
                </a:solidFill>
              </a:rPr>
              <a:t>View Cheque Payments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>
                <a:solidFill>
                  <a:srgbClr val="00B0F0"/>
                </a:solidFill>
              </a:rPr>
              <a:t>View Petty Cash Payments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>
                <a:solidFill>
                  <a:srgbClr val="00B0F0"/>
                </a:solidFill>
              </a:rPr>
              <a:t>View Bank &amp; Petty Cash Deposits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>
                <a:solidFill>
                  <a:srgbClr val="00B0F0"/>
                </a:solidFill>
              </a:rPr>
              <a:t>View GL Transactions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>
                <a:solidFill>
                  <a:srgbClr val="00B0F0"/>
                </a:solidFill>
              </a:rPr>
              <a:t>View Journal Entries</a:t>
            </a:r>
            <a:endParaRPr lang="en-ZA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68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Closing of Financial Year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ZA" dirty="0" smtClean="0"/>
              <a:t>Year end Functions – Done in January of New Financial Year</a:t>
            </a:r>
          </a:p>
          <a:p>
            <a:pPr>
              <a:buFont typeface="Courier New" pitchFamily="49" charset="0"/>
              <a:buChar char="o"/>
            </a:pPr>
            <a:r>
              <a:rPr lang="en-ZA" dirty="0" smtClean="0"/>
              <a:t>Write off debtor Account</a:t>
            </a:r>
          </a:p>
          <a:p>
            <a:pPr>
              <a:buFont typeface="Courier New" pitchFamily="49" charset="0"/>
              <a:buChar char="o"/>
            </a:pPr>
            <a:r>
              <a:rPr lang="en-ZA" dirty="0" smtClean="0"/>
              <a:t>Process yearend transactions</a:t>
            </a:r>
          </a:p>
          <a:p>
            <a:pPr>
              <a:buFont typeface="Courier New" pitchFamily="49" charset="0"/>
              <a:buChar char="o"/>
            </a:pPr>
            <a:r>
              <a:rPr lang="en-ZA" dirty="0" smtClean="0"/>
              <a:t>New Financial Year</a:t>
            </a:r>
          </a:p>
          <a:p>
            <a:pPr>
              <a:buFont typeface="Courier New" pitchFamily="49" charset="0"/>
              <a:buChar char="o"/>
            </a:pPr>
            <a:r>
              <a:rPr lang="en-ZA" dirty="0" smtClean="0"/>
              <a:t>Delete Archived data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70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u="sng" dirty="0" smtClean="0">
                <a:solidFill>
                  <a:srgbClr val="FF0000"/>
                </a:solidFill>
              </a:rPr>
              <a:t>Financial Report for The School Managers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This </a:t>
            </a:r>
            <a:r>
              <a:rPr lang="en-ZA" dirty="0"/>
              <a:t>module is designed to assist with school management and contains information that will assist the </a:t>
            </a:r>
            <a:r>
              <a:rPr lang="en-ZA" dirty="0" smtClean="0"/>
              <a:t>school, in </a:t>
            </a:r>
            <a:r>
              <a:rPr lang="en-ZA" dirty="0"/>
              <a:t>managing school finances by tracking the budgetary spending monthly. </a:t>
            </a:r>
            <a:endParaRPr lang="en-ZA" dirty="0" smtClean="0"/>
          </a:p>
          <a:p>
            <a:r>
              <a:rPr lang="en-ZA" dirty="0"/>
              <a:t>Tracking budgetary spending (Continuously) </a:t>
            </a:r>
            <a:r>
              <a:rPr lang="en-ZA" dirty="0" smtClean="0"/>
              <a:t>is important for the Manager</a:t>
            </a:r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1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 smtClean="0"/>
              <a:t>Monthly and Annual Reports</a:t>
            </a:r>
            <a:endParaRPr lang="en-Z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A" u="sng" dirty="0" smtClean="0"/>
              <a:t>Monthly</a:t>
            </a:r>
            <a:r>
              <a:rPr lang="en-ZA" dirty="0" smtClean="0"/>
              <a:t> </a:t>
            </a:r>
            <a:r>
              <a:rPr lang="en-ZA" dirty="0"/>
              <a:t>and </a:t>
            </a:r>
            <a:r>
              <a:rPr lang="en-ZA" dirty="0" smtClean="0"/>
              <a:t>Annual </a:t>
            </a:r>
            <a:r>
              <a:rPr lang="en-ZA" u="sng" dirty="0" smtClean="0"/>
              <a:t>Reports</a:t>
            </a:r>
          </a:p>
          <a:p>
            <a:r>
              <a:rPr lang="en-ZA" u="sng" dirty="0" smtClean="0"/>
              <a:t>Bank </a:t>
            </a:r>
            <a:r>
              <a:rPr lang="en-ZA" u="sng" dirty="0"/>
              <a:t>statements, reconciled </a:t>
            </a:r>
            <a:r>
              <a:rPr lang="en-ZA" u="sng" dirty="0" smtClean="0"/>
              <a:t>statements </a:t>
            </a:r>
            <a:r>
              <a:rPr lang="en-ZA" dirty="0"/>
              <a:t>	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 Print </a:t>
            </a:r>
            <a:r>
              <a:rPr lang="en-ZA" dirty="0"/>
              <a:t>Outstanding Cheques 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 </a:t>
            </a:r>
            <a:r>
              <a:rPr lang="en-ZA" dirty="0"/>
              <a:t>Print Cash on Hand </a:t>
            </a:r>
            <a:endParaRPr lang="en-ZA" dirty="0" smtClean="0"/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 Print </a:t>
            </a:r>
            <a:r>
              <a:rPr lang="en-ZA" dirty="0"/>
              <a:t>Statement of </a:t>
            </a:r>
            <a:r>
              <a:rPr lang="en-ZA" dirty="0" smtClean="0"/>
              <a:t>Investment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 View </a:t>
            </a:r>
            <a:r>
              <a:rPr lang="en-ZA" dirty="0"/>
              <a:t>Cash </a:t>
            </a:r>
            <a:r>
              <a:rPr lang="en-ZA" dirty="0" smtClean="0"/>
              <a:t>Book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View </a:t>
            </a:r>
            <a:r>
              <a:rPr lang="en-ZA" dirty="0"/>
              <a:t>Financial Statement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Actual </a:t>
            </a:r>
            <a:r>
              <a:rPr lang="en-ZA" dirty="0"/>
              <a:t>Receipts &amp; Payments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Monthly </a:t>
            </a:r>
            <a:r>
              <a:rPr lang="en-ZA" dirty="0"/>
              <a:t>Income Statement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Detailed </a:t>
            </a:r>
            <a:r>
              <a:rPr lang="en-ZA" dirty="0"/>
              <a:t>Year to Date Statement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Total </a:t>
            </a:r>
            <a:r>
              <a:rPr lang="en-ZA" dirty="0"/>
              <a:t>Fees Raised to Debtor Accounts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View </a:t>
            </a:r>
            <a:r>
              <a:rPr lang="en-ZA" dirty="0"/>
              <a:t>Trial Balance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View </a:t>
            </a:r>
            <a:r>
              <a:rPr lang="en-ZA" dirty="0"/>
              <a:t>Balance Sheet	</a:t>
            </a:r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73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529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85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9600" dirty="0" smtClean="0"/>
              <a:t>SESSION 2</a:t>
            </a:r>
            <a:endParaRPr lang="en-ZA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ZA" sz="6000" dirty="0" smtClean="0"/>
          </a:p>
          <a:p>
            <a:pPr marL="0" indent="0">
              <a:buNone/>
            </a:pPr>
            <a:r>
              <a:rPr lang="en-ZA" sz="6000" dirty="0" smtClean="0"/>
              <a:t>PRACTICAL DEMONSTRATION OF THE FINANCIAL ASSISTANCE MENU</a:t>
            </a:r>
            <a:endParaRPr lang="en-ZA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16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</a:t>
            </a:fld>
            <a:endParaRPr lang="en-ZA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20</a:t>
            </a:fld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1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21</a:t>
            </a:fld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07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8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22</a:t>
            </a:fld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7"/>
            <a:ext cx="8208912" cy="598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Finance Assistance Module                                        S.P Dithebe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23</a:t>
            </a:fld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24</a:t>
            </a:fld>
            <a:endParaRPr lang="en-Z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09750"/>
            <a:ext cx="53054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69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25</a:t>
            </a:fld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57213"/>
            <a:ext cx="76581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3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26</a:t>
            </a:fld>
            <a:endParaRPr lang="en-Z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"/>
            <a:ext cx="770572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Finance Assistance Module                                        S.P Dithebe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27</a:t>
            </a:fld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63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002060"/>
                </a:solidFill>
              </a:rPr>
              <a:t>Setup Financial Period and click on Add New Period.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16113"/>
            <a:ext cx="910748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CFFC6-F444-4592-B243-34EC5FE81468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03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New Financial period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29</a:t>
            </a:fld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6328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0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</a:t>
            </a:fld>
            <a:endParaRPr lang="en-Z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When the financial Period was pre-set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30</a:t>
            </a:fld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62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31</a:t>
            </a:fld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90488"/>
            <a:ext cx="771525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2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32</a:t>
            </a:fld>
            <a:endParaRPr lang="en-Z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38150"/>
            <a:ext cx="76962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861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33</a:t>
            </a:fld>
            <a:endParaRPr lang="en-Z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66700"/>
            <a:ext cx="76485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768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34</a:t>
            </a:fld>
            <a:endParaRPr lang="en-Z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33363"/>
            <a:ext cx="748665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4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35</a:t>
            </a:fld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71475"/>
            <a:ext cx="73818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904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36</a:t>
            </a:fld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8820150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651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37</a:t>
            </a:fld>
            <a:endParaRPr lang="en-Z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757238"/>
            <a:ext cx="733425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49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38</a:t>
            </a:fld>
            <a:endParaRPr lang="en-Z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46802"/>
            <a:ext cx="7277100" cy="437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SETTING UP OR MAINTAIN CHART OF ACCOUNTS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36293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IMPORTANT NOTES WHEN SETTING </a:t>
            </a:r>
            <a:r>
              <a:rPr lang="en-ZA" dirty="0" smtClean="0"/>
              <a:t>UP / MAINTAINING </a:t>
            </a:r>
            <a:r>
              <a:rPr lang="en-ZA" dirty="0"/>
              <a:t>CHART OF ACCOUNTS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The accounts under module 11.2 are pre set.</a:t>
            </a:r>
          </a:p>
          <a:p>
            <a:r>
              <a:rPr lang="en-ZA" sz="2800" dirty="0" smtClean="0"/>
              <a:t>We can not delete them.</a:t>
            </a:r>
          </a:p>
          <a:p>
            <a:r>
              <a:rPr lang="en-ZA" sz="2800" dirty="0" smtClean="0"/>
              <a:t>We can only add / edit the accounts.</a:t>
            </a:r>
          </a:p>
          <a:p>
            <a:r>
              <a:rPr lang="en-ZA" sz="2800" b="1" dirty="0" smtClean="0"/>
              <a:t>Bold </a:t>
            </a:r>
            <a:r>
              <a:rPr lang="en-ZA" sz="2800" dirty="0" smtClean="0"/>
              <a:t>written accounts are called </a:t>
            </a:r>
            <a:r>
              <a:rPr lang="en-ZA" sz="2800" b="1" dirty="0" smtClean="0"/>
              <a:t>Main Accounts.</a:t>
            </a:r>
          </a:p>
          <a:p>
            <a:r>
              <a:rPr lang="en-ZA" sz="2800" dirty="0" smtClean="0"/>
              <a:t>Sub Accounts fall under</a:t>
            </a:r>
            <a:r>
              <a:rPr lang="en-ZA" sz="2800" b="1" dirty="0" smtClean="0"/>
              <a:t> Main Accounts.</a:t>
            </a:r>
          </a:p>
          <a:p>
            <a:r>
              <a:rPr lang="en-ZA" sz="2800" dirty="0" smtClean="0"/>
              <a:t>The Accounts are filtered as </a:t>
            </a:r>
            <a:r>
              <a:rPr lang="en-ZA" sz="2800" b="1" dirty="0" smtClean="0"/>
              <a:t>Income Accounts</a:t>
            </a:r>
            <a:r>
              <a:rPr lang="en-ZA" sz="2800" dirty="0" smtClean="0"/>
              <a:t>, </a:t>
            </a:r>
            <a:r>
              <a:rPr lang="en-ZA" sz="2800" b="1" dirty="0" smtClean="0"/>
              <a:t>Expense Accounts</a:t>
            </a:r>
            <a:r>
              <a:rPr lang="en-ZA" sz="2800" dirty="0" smtClean="0"/>
              <a:t> or </a:t>
            </a:r>
            <a:r>
              <a:rPr lang="en-ZA" sz="2800" b="1" dirty="0" smtClean="0"/>
              <a:t>All Accounts.</a:t>
            </a:r>
          </a:p>
          <a:p>
            <a:endParaRPr lang="en-ZA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632080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39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4</a:t>
            </a:fld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IMPORTANT NOTES </a:t>
            </a:r>
            <a:r>
              <a:rPr lang="en-ZA" dirty="0" smtClean="0"/>
              <a:t>CONTINUED …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When adding a </a:t>
            </a:r>
            <a:r>
              <a:rPr lang="en-ZA" u="sng" dirty="0" smtClean="0"/>
              <a:t>Main Account</a:t>
            </a:r>
            <a:r>
              <a:rPr lang="en-ZA" dirty="0" smtClean="0"/>
              <a:t>; select </a:t>
            </a:r>
            <a:r>
              <a:rPr lang="en-ZA" b="1" dirty="0" smtClean="0"/>
              <a:t>Add New Account.</a:t>
            </a:r>
          </a:p>
          <a:p>
            <a:r>
              <a:rPr lang="en-ZA" dirty="0" smtClean="0"/>
              <a:t>When adding a sub account; select </a:t>
            </a:r>
            <a:r>
              <a:rPr lang="en-ZA" b="1" i="1" dirty="0" smtClean="0"/>
              <a:t>Add Income / Expense Account.</a:t>
            </a:r>
          </a:p>
          <a:p>
            <a:r>
              <a:rPr lang="en-ZA" b="1" dirty="0" smtClean="0"/>
              <a:t>Edit Account</a:t>
            </a:r>
            <a:r>
              <a:rPr lang="en-ZA" dirty="0" smtClean="0"/>
              <a:t> when necessary.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>Take On Balances</a:t>
            </a:r>
            <a:r>
              <a:rPr lang="en-ZA" dirty="0" smtClean="0"/>
              <a:t> are from previous year.</a:t>
            </a:r>
          </a:p>
          <a:p>
            <a:pPr marL="0" indent="0">
              <a:buNone/>
            </a:pPr>
            <a:r>
              <a:rPr lang="en-ZA" dirty="0" smtClean="0"/>
              <a:t> </a:t>
            </a:r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091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 NEW ACCOUNT (Main)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68760"/>
            <a:ext cx="8667750" cy="50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53734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 Income Account (Sub)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268760"/>
            <a:ext cx="8486775" cy="492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40263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BUDGETS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28800"/>
            <a:ext cx="7286625" cy="44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4810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IMPORTANT NOTES ON BUDGETTING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Please make sure that Chart of Accounts is set as per the school needs.</a:t>
            </a:r>
          </a:p>
          <a:p>
            <a:r>
              <a:rPr lang="en-ZA" dirty="0" smtClean="0"/>
              <a:t>The current year school budget (SGB Signed) must be used.</a:t>
            </a:r>
          </a:p>
          <a:p>
            <a:r>
              <a:rPr lang="en-ZA" dirty="0" smtClean="0"/>
              <a:t>Filtering can be made for </a:t>
            </a:r>
            <a:r>
              <a:rPr lang="en-ZA" b="1" dirty="0" smtClean="0"/>
              <a:t>Current Financial Year</a:t>
            </a:r>
            <a:r>
              <a:rPr lang="en-ZA" dirty="0" smtClean="0"/>
              <a:t> or </a:t>
            </a:r>
            <a:r>
              <a:rPr lang="en-ZA" b="1" dirty="0" smtClean="0"/>
              <a:t>Next Financial Year. </a:t>
            </a:r>
          </a:p>
          <a:p>
            <a:r>
              <a:rPr lang="en-ZA" dirty="0" smtClean="0"/>
              <a:t>Budget can be set as </a:t>
            </a:r>
            <a:r>
              <a:rPr lang="en-ZA" b="1" dirty="0" smtClean="0"/>
              <a:t>Annual Budget </a:t>
            </a:r>
            <a:r>
              <a:rPr lang="en-ZA" dirty="0" smtClean="0"/>
              <a:t>or </a:t>
            </a:r>
            <a:r>
              <a:rPr lang="en-ZA" b="1" dirty="0" smtClean="0"/>
              <a:t>Monthly Budget.</a:t>
            </a:r>
          </a:p>
          <a:p>
            <a:r>
              <a:rPr lang="en-ZA" dirty="0" smtClean="0"/>
              <a:t>Click on </a:t>
            </a:r>
            <a:r>
              <a:rPr lang="en-ZA" b="1" dirty="0" smtClean="0"/>
              <a:t>Input Budget </a:t>
            </a:r>
            <a:r>
              <a:rPr lang="en-ZA" dirty="0" smtClean="0"/>
              <a:t>to enter budgeted amounts.</a:t>
            </a:r>
          </a:p>
          <a:p>
            <a:r>
              <a:rPr lang="en-ZA" dirty="0" smtClean="0"/>
              <a:t>All </a:t>
            </a:r>
            <a:r>
              <a:rPr lang="en-ZA" b="1" dirty="0" smtClean="0"/>
              <a:t>Income </a:t>
            </a:r>
            <a:r>
              <a:rPr lang="en-ZA" dirty="0" smtClean="0"/>
              <a:t>is the money </a:t>
            </a:r>
            <a:r>
              <a:rPr lang="en-ZA" i="1" dirty="0" smtClean="0"/>
              <a:t>credited</a:t>
            </a:r>
            <a:r>
              <a:rPr lang="en-ZA" dirty="0" smtClean="0"/>
              <a:t> to the school.</a:t>
            </a:r>
          </a:p>
          <a:p>
            <a:r>
              <a:rPr lang="en-ZA" dirty="0" smtClean="0"/>
              <a:t>All </a:t>
            </a:r>
            <a:r>
              <a:rPr lang="en-ZA" b="1" dirty="0" smtClean="0"/>
              <a:t>Expenses</a:t>
            </a:r>
            <a:r>
              <a:rPr lang="en-ZA" dirty="0" smtClean="0"/>
              <a:t> are debited from the school.</a:t>
            </a:r>
          </a:p>
          <a:p>
            <a:pPr marL="0" indent="0">
              <a:buNone/>
            </a:pPr>
            <a:endParaRPr lang="en-ZA" b="1" dirty="0" smtClean="0"/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984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INCOME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08911" cy="474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6722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9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5825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Budget</a:t>
            </a:r>
            <a:br>
              <a:rPr lang="en-US" altLang="en-US" dirty="0" smtClean="0"/>
            </a:br>
            <a:r>
              <a:rPr lang="en-US" altLang="en-US" dirty="0" smtClean="0"/>
              <a:t>Can be done annually or monthly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Annual Budget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Monthly Budget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9608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Content Placeholder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7" y="3500438"/>
            <a:ext cx="8002662" cy="3168922"/>
          </a:xfrm>
        </p:spPr>
      </p:pic>
      <p:sp>
        <p:nvSpPr>
          <p:cNvPr id="215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40042-2555-483F-B301-F8539AD09B3B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21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C00000"/>
                </a:solidFill>
              </a:rPr>
              <a:t>ENTRIES</a:t>
            </a:r>
            <a:r>
              <a:rPr lang="en-ZA" dirty="0" smtClean="0"/>
              <a:t> : SELECT A TRANSACTION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50682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Receipt Payment to School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36903" cy="562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509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The South African School Administration and Management System ( SA-SAMS) was developed to combine all key performance areas / Performance Standards in one pot.</a:t>
            </a:r>
          </a:p>
          <a:p>
            <a:r>
              <a:rPr lang="en-ZA" dirty="0" smtClean="0"/>
              <a:t>There are several modules used in this system </a:t>
            </a:r>
          </a:p>
          <a:p>
            <a:r>
              <a:rPr lang="en-ZA" dirty="0" smtClean="0"/>
              <a:t>This computer application is specifically designed to meet the management, administrative and governance needs of all public Schools</a:t>
            </a:r>
          </a:p>
          <a:p>
            <a:r>
              <a:rPr lang="en-ZA" dirty="0"/>
              <a:t>It is managed in the Directorate of EMIS (Education Management </a:t>
            </a:r>
            <a:r>
              <a:rPr lang="en-ZA" dirty="0" smtClean="0"/>
              <a:t>Information Systems)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70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4297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400" smtClean="0"/>
              <a:t>After capturing a receipt, you will be prompted to print a receipt. Double click on receipt to be printed 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21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544036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649FC-6852-4867-8AC7-BDDFF482E02F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0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Cheque Payments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08911" cy="457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6500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 Cheque 2 Payments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1" cy="460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78415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 Cheque 2 Payments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8136904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3051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Direct Payments from Bank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71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6191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Direct Payment from Bank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556792"/>
            <a:ext cx="7743825" cy="46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4832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dirty="0" smtClean="0"/>
              <a:t>Directly into Bank Account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558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7970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Deposit Receipts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628799"/>
            <a:ext cx="7296150" cy="46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5667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Deposit receipts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568952" cy="578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D04B-017D-4777-89CA-87A64A8C599E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Financial Assistance Menu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The Financial Assistant module will help the Finance Administrators to keep proper records of the school.</a:t>
            </a:r>
          </a:p>
          <a:p>
            <a:r>
              <a:rPr lang="en-ZA" dirty="0" smtClean="0"/>
              <a:t>Enables institutions to maintain and manage their day to day accounting practices and finances accurately</a:t>
            </a:r>
          </a:p>
          <a:p>
            <a:r>
              <a:rPr lang="en-ZA" dirty="0" smtClean="0"/>
              <a:t>It clearly simplifies the Financial Administrator’s (clerk) and Financial Manager’s (Principal)duties</a:t>
            </a:r>
          </a:p>
          <a:p>
            <a:r>
              <a:rPr lang="en-ZA" dirty="0" smtClean="0"/>
              <a:t>For this module to be effectively used, the </a:t>
            </a:r>
            <a:r>
              <a:rPr lang="en-ZA" i="1" dirty="0" smtClean="0"/>
              <a:t>other </a:t>
            </a:r>
            <a:r>
              <a:rPr lang="en-ZA" dirty="0" smtClean="0"/>
              <a:t>modules must be completed in full.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57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Petty Cash Payments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8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822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en-US" altLang="en-US" smtClean="0"/>
              <a:t>Petty Cash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7200900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1BBB3-4CA1-4C9E-AD19-54736D3D66F3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0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Make salary Payments / SGB Salary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050"/>
            <a:ext cx="8136904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5A8B3-3FA2-449B-83AA-8A45BE4F51A8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64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mtClean="0"/>
              <a:t>View Salary Payments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2CA7E-1E4D-401C-B806-E3F28C67BCB8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513"/>
            <a:ext cx="8280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22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CANCELL UNUSED CHEQUE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b="1" u="sng" dirty="0" smtClean="0"/>
              <a:t>Only for manual mistakes in books (hardcopies)</a:t>
            </a:r>
          </a:p>
          <a:p>
            <a:r>
              <a:rPr lang="en-ZA" dirty="0" smtClean="0"/>
              <a:t>Go to System Setup</a:t>
            </a:r>
          </a:p>
          <a:p>
            <a:r>
              <a:rPr lang="en-ZA" dirty="0" smtClean="0"/>
              <a:t>Maintain Cheque Books</a:t>
            </a:r>
          </a:p>
          <a:p>
            <a:r>
              <a:rPr lang="en-ZA" dirty="0" smtClean="0"/>
              <a:t>Maintain Cheque Series</a:t>
            </a:r>
          </a:p>
          <a:p>
            <a:r>
              <a:rPr lang="en-ZA" dirty="0" smtClean="0"/>
              <a:t>Click on the Book to be edited</a:t>
            </a:r>
          </a:p>
          <a:p>
            <a:r>
              <a:rPr lang="en-ZA" dirty="0" smtClean="0"/>
              <a:t>Click on Cancel Unused Cheque</a:t>
            </a:r>
          </a:p>
          <a:p>
            <a:r>
              <a:rPr lang="en-ZA" dirty="0" smtClean="0"/>
              <a:t>Complete the window</a:t>
            </a:r>
          </a:p>
          <a:p>
            <a:r>
              <a:rPr lang="en-ZA" dirty="0" smtClean="0"/>
              <a:t>Save.</a:t>
            </a:r>
          </a:p>
          <a:p>
            <a:r>
              <a:rPr lang="en-ZA" dirty="0" smtClean="0"/>
              <a:t>Similar steps to be followed for Receipts; Deposits etc.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8443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Cancel unused cheque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40768"/>
            <a:ext cx="8677275" cy="55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8847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Journal Entry – Credit the account that was wrongly debited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5EC79-21C7-4A77-BE4E-7C970845396C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1" cy="451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1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4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4437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View Journal Entries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700808"/>
            <a:ext cx="7486650" cy="449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6682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Delete Transactions / Error Correction 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This action </a:t>
            </a:r>
            <a:r>
              <a:rPr lang="en-US" altLang="en-US" dirty="0"/>
              <a:t>can only </a:t>
            </a:r>
            <a:r>
              <a:rPr lang="en-US" altLang="en-US" dirty="0" smtClean="0"/>
              <a:t>be done if </a:t>
            </a:r>
            <a:r>
              <a:rPr lang="en-US" altLang="en-US" dirty="0"/>
              <a:t>not yet reconciled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is done when a </a:t>
            </a:r>
            <a:r>
              <a:rPr lang="en-US" altLang="en-US" b="1" dirty="0" smtClean="0"/>
              <a:t>Reversal of a transaction </a:t>
            </a:r>
            <a:r>
              <a:rPr lang="en-US" altLang="en-US" dirty="0" smtClean="0"/>
              <a:t>is required.</a:t>
            </a:r>
          </a:p>
          <a:p>
            <a:pPr eaLnBrk="1" hangingPunct="1"/>
            <a:r>
              <a:rPr lang="en-US" altLang="en-US" b="1" dirty="0" smtClean="0"/>
              <a:t>Type of items</a:t>
            </a:r>
            <a:r>
              <a:rPr lang="en-US" altLang="en-US" dirty="0" smtClean="0"/>
              <a:t> to be reversed : </a:t>
            </a:r>
            <a:r>
              <a:rPr lang="en-US" altLang="en-US" dirty="0" err="1" smtClean="0"/>
              <a:t>Cheque</a:t>
            </a:r>
            <a:r>
              <a:rPr lang="en-US" altLang="en-US" dirty="0" smtClean="0"/>
              <a:t> Payment; Receipts; Petty Cash Payment; Deposits; Direct Receipts; Direct Payments from Bank.</a:t>
            </a:r>
          </a:p>
          <a:p>
            <a:pPr eaLnBrk="1" hangingPunct="1"/>
            <a:r>
              <a:rPr lang="en-US" altLang="en-US" dirty="0" smtClean="0"/>
              <a:t>Select type of items to be reversed.</a:t>
            </a:r>
          </a:p>
          <a:p>
            <a:pPr eaLnBrk="1" hangingPunct="1"/>
            <a:r>
              <a:rPr lang="en-US" altLang="en-US" dirty="0" smtClean="0"/>
              <a:t>Click on item to be reversed</a:t>
            </a:r>
          </a:p>
          <a:p>
            <a:pPr eaLnBrk="1" hangingPunct="1"/>
            <a:r>
              <a:rPr lang="en-US" altLang="en-US" dirty="0" smtClean="0"/>
              <a:t>Select Recycle this item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EC683-A06B-42C1-8E2B-895F45D11F53}" type="slidenum">
              <a:rPr lang="en-US" smtClean="0"/>
              <a:pPr>
                <a:defRPr/>
              </a:pPr>
              <a:t>69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COMPONENTS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To prepare the system for the financial year (Setup)</a:t>
            </a:r>
          </a:p>
          <a:p>
            <a:r>
              <a:rPr lang="en-ZA" dirty="0" smtClean="0"/>
              <a:t>Income </a:t>
            </a:r>
          </a:p>
          <a:p>
            <a:r>
              <a:rPr lang="en-ZA" dirty="0" smtClean="0"/>
              <a:t>Payments</a:t>
            </a:r>
          </a:p>
          <a:p>
            <a:r>
              <a:rPr lang="en-ZA" dirty="0" smtClean="0"/>
              <a:t>Cancel transactions</a:t>
            </a:r>
          </a:p>
          <a:p>
            <a:r>
              <a:rPr lang="en-ZA" dirty="0" smtClean="0"/>
              <a:t>Reprocess transactions</a:t>
            </a:r>
          </a:p>
          <a:p>
            <a:r>
              <a:rPr lang="en-ZA" dirty="0" smtClean="0"/>
              <a:t>Monthly Bank Reconciliation</a:t>
            </a:r>
          </a:p>
          <a:p>
            <a:r>
              <a:rPr lang="en-ZA" dirty="0" smtClean="0"/>
              <a:t>Monthly Reports</a:t>
            </a:r>
          </a:p>
          <a:p>
            <a:r>
              <a:rPr lang="en-ZA" dirty="0" smtClean="0"/>
              <a:t>Annual Reports</a:t>
            </a:r>
          </a:p>
          <a:p>
            <a:r>
              <a:rPr lang="en-ZA" dirty="0" smtClean="0"/>
              <a:t>Printout and Exports</a:t>
            </a:r>
          </a:p>
          <a:p>
            <a:r>
              <a:rPr lang="en-ZA" dirty="0" smtClean="0"/>
              <a:t>Closing of Financial year.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99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Delete Transaction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961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25" y="5301208"/>
            <a:ext cx="3621972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03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Re-process Deleted Items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69912-F0AB-4E12-9742-68188C1858C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908720"/>
            <a:ext cx="7258050" cy="544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77016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Re-process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4460" y="2492896"/>
            <a:ext cx="936625" cy="5762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9500A-5B0B-4DB0-B1BA-D9691C0C5AD0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4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232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Log of re-processed transaction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9766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AC406-62D0-4516-A02B-CAA462AB7E12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Bank Reconciliation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57680-E2DC-402B-BE47-C1F81D5E78B0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33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smtClean="0"/>
              <a:t>Bank Reconciliation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532687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1D6E-9817-48DB-8306-B0D355103B4D}" type="slidenum">
              <a:rPr lang="en-US" smtClean="0"/>
              <a:pPr>
                <a:defRPr/>
              </a:pPr>
              <a:t>75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Debtors and School Fees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1BC79-E3DC-4A75-BB5B-434A9EF9EE65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8091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123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Maintain School Fees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009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5DC05-5943-4E9F-B465-BA098E37C8E5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8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Take on balances – this is the amount that a learner still owes the school from previous year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2011"/>
            <a:ext cx="8208912" cy="499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65F15-8498-450F-BDD4-2C2A7573F8B3}" type="slidenum">
              <a:rPr lang="en-US" smtClean="0"/>
              <a:pPr>
                <a:defRPr/>
              </a:pPr>
              <a:t>78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Learner Billing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315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869B9-80BD-4945-801A-F0A73E6064E7}" type="slidenum">
              <a:rPr lang="en-US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B050"/>
                </a:solidFill>
              </a:rPr>
              <a:t>Financial Administrator’s work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Take on balance or processed balance </a:t>
            </a:r>
          </a:p>
          <a:p>
            <a:r>
              <a:rPr lang="en-ZA" sz="2800" dirty="0" smtClean="0"/>
              <a:t>This module needs to be maintained daily.</a:t>
            </a:r>
          </a:p>
          <a:p>
            <a:r>
              <a:rPr lang="en-ZA" sz="2800" dirty="0" smtClean="0"/>
              <a:t>Prepare the system for the financial year (Setup)</a:t>
            </a:r>
          </a:p>
          <a:p>
            <a:pPr>
              <a:buFont typeface="Wingdings" pitchFamily="2" charset="2"/>
              <a:buChar char="Ø"/>
            </a:pPr>
            <a:r>
              <a:rPr lang="en-ZA" sz="2800" dirty="0" smtClean="0"/>
              <a:t>Set up accounting books (Receipt book; Deposit Book, Cheque Book, Petty Cash Book, : Update or first time</a:t>
            </a:r>
          </a:p>
          <a:p>
            <a:pPr>
              <a:buFont typeface="Wingdings" pitchFamily="2" charset="2"/>
              <a:buChar char="Ø"/>
            </a:pPr>
            <a:r>
              <a:rPr lang="en-ZA" sz="2800" dirty="0" smtClean="0"/>
              <a:t>Set up budget : First t</a:t>
            </a:r>
            <a:r>
              <a:rPr lang="en-ZA" dirty="0" smtClean="0"/>
              <a:t>ime or annual (Maintain Chart of Accounts, Budget)</a:t>
            </a:r>
          </a:p>
          <a:p>
            <a:pPr>
              <a:buFont typeface="Wingdings" pitchFamily="2" charset="2"/>
              <a:buChar char="Ø"/>
            </a:pP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48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en-US" altLang="en-US" smtClean="0"/>
              <a:t>School Fees Exemptions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493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FA610-0765-4062-932D-D0999BD6E999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2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History of outstanding fees (Age analysis)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9295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A8256-55BA-456A-9DFC-CE857099791E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8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mtClean="0"/>
              <a:t>Outstanding fees according to class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F11AD-46D3-49AB-9713-1D60B0FA60FA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en-US" smtClean="0"/>
              <a:t>Individual learner statements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68363"/>
            <a:ext cx="446405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DBA90-D8C9-4CEE-8DF9-500E9AB6A8BC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6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en-US" altLang="en-US" smtClean="0"/>
              <a:t>Print Learner Statement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63905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4EEC-FD82-423A-A3B4-0FE3DFFF7C31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02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en-US" smtClean="0"/>
              <a:t>Learner Statement per learner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36613"/>
            <a:ext cx="49688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CEB7B-29B2-45B8-AA53-5CA31D1ED18A}" type="slidenum">
              <a:rPr lang="en-US" smtClean="0"/>
              <a:pPr>
                <a:defRPr/>
              </a:pPr>
              <a:t>85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3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/>
              <a:t>Account payer statement – Where more than one learner in family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753"/>
            <a:ext cx="5545137" cy="551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34F01-04D7-40FB-BC78-EE824E01EC7B}" type="slidenum">
              <a:rPr lang="en-US" smtClean="0"/>
              <a:pPr>
                <a:defRPr/>
              </a:pPr>
              <a:t>86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36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mtClean="0"/>
              <a:t>View General Ledger 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5" y="908720"/>
            <a:ext cx="835292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53486-D8F0-46D2-A48B-360FC9D098CB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3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General Ledger Reports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913563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F3D11-7E36-488A-AB83-B438D80E3F5D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mtClean="0"/>
              <a:t>View Cash Book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7305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14752-E937-4BDA-B03A-8F6EDF184E20}" type="slidenum">
              <a:rPr lang="en-US" smtClean="0"/>
              <a:pPr>
                <a:defRPr/>
              </a:pPr>
              <a:t>89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1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Income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Accounts and documentations/proof for money received</a:t>
            </a:r>
          </a:p>
          <a:p>
            <a:pPr>
              <a:buFont typeface="Wingdings" pitchFamily="2" charset="2"/>
              <a:buChar char="ü"/>
            </a:pPr>
            <a:r>
              <a:rPr lang="en-ZA" dirty="0" smtClean="0"/>
              <a:t>Receipt payments to schools</a:t>
            </a:r>
          </a:p>
          <a:p>
            <a:pPr>
              <a:buFont typeface="Wingdings" pitchFamily="2" charset="2"/>
              <a:buChar char="ü"/>
            </a:pPr>
            <a:r>
              <a:rPr lang="en-ZA" dirty="0" smtClean="0"/>
              <a:t>Print a receipt</a:t>
            </a:r>
          </a:p>
          <a:p>
            <a:pPr>
              <a:buFont typeface="Wingdings" pitchFamily="2" charset="2"/>
              <a:buChar char="ü"/>
            </a:pPr>
            <a:r>
              <a:rPr lang="en-ZA" dirty="0" smtClean="0"/>
              <a:t>Deposit Receipt</a:t>
            </a:r>
          </a:p>
          <a:p>
            <a:pPr>
              <a:buFont typeface="Wingdings" pitchFamily="2" charset="2"/>
              <a:buChar char="ü"/>
            </a:pPr>
            <a:r>
              <a:rPr lang="en-ZA" dirty="0" smtClean="0"/>
              <a:t>Direct Payments into bank Account (Enter when bank statement / Deposit slip is received)</a:t>
            </a:r>
          </a:p>
          <a:p>
            <a:pPr>
              <a:buFont typeface="Wingdings" pitchFamily="2" charset="2"/>
              <a:buChar char="ü"/>
            </a:pPr>
            <a:r>
              <a:rPr lang="en-ZA" dirty="0" smtClean="0"/>
              <a:t>Debtors and school fees</a:t>
            </a:r>
          </a:p>
          <a:p>
            <a:pPr>
              <a:buFont typeface="Wingdings" pitchFamily="2" charset="2"/>
              <a:buChar char="ü"/>
            </a:pPr>
            <a:endParaRPr lang="en-ZA" dirty="0" smtClean="0"/>
          </a:p>
          <a:p>
            <a:pPr>
              <a:buFont typeface="Wingdings" pitchFamily="2" charset="2"/>
              <a:buChar char="ü"/>
            </a:pPr>
            <a:endParaRPr lang="en-ZA" dirty="0" smtClean="0"/>
          </a:p>
          <a:p>
            <a:pPr>
              <a:buFont typeface="Wingdings" pitchFamily="2" charset="2"/>
              <a:buChar char="ü"/>
            </a:pPr>
            <a:endParaRPr lang="en-ZA" dirty="0" smtClean="0"/>
          </a:p>
          <a:p>
            <a:pPr>
              <a:buFont typeface="Wingdings" pitchFamily="2" charset="2"/>
              <a:buChar char="ü"/>
            </a:pP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C7E-E49A-4D4C-AC04-D07EE46FAE0C}" type="slidenum">
              <a:rPr lang="en-ZA" smtClean="0"/>
              <a:t>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Finance Assistance Module                                        S.P Dithebe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89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View Financial Statements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7AF33-472A-48FC-8EAA-3AC32FD2B853}" type="slidenum">
              <a:rPr lang="en-US" smtClean="0"/>
              <a:pPr>
                <a:defRPr/>
              </a:pPr>
              <a:t>90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6" y="1124744"/>
            <a:ext cx="73247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92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View Trial Balance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3247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9BFCB-F34F-4F4B-BA1E-CC967A440B9F}" type="slidenum">
              <a:rPr lang="en-US" smtClean="0"/>
              <a:pPr>
                <a:defRPr/>
              </a:pPr>
              <a:t>91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en-US" altLang="en-US" smtClean="0"/>
              <a:t>Year End Functions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7956550" y="5445125"/>
            <a:ext cx="9366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EEBF4-7B4E-4473-9D8B-ED3032F5E39E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4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Year end Functions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55875" y="3429000"/>
            <a:ext cx="9366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57293-7C97-44B0-9586-F906967E1791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5"/>
            <a:ext cx="8280920" cy="42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30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Type in outstanding amount in the </a:t>
            </a:r>
            <a:r>
              <a:rPr lang="en-US" altLang="en-US" b="1" dirty="0" smtClean="0"/>
              <a:t>write off </a:t>
            </a:r>
            <a:r>
              <a:rPr lang="en-US" altLang="en-US" dirty="0" smtClean="0"/>
              <a:t>column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7"/>
            <a:ext cx="741997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4787900" y="1773238"/>
            <a:ext cx="792163" cy="5032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C0115-A47E-4B9E-A523-B82BD5891102}" type="slidenum">
              <a:rPr lang="en-US" smtClean="0"/>
              <a:pPr>
                <a:defRPr/>
              </a:pPr>
              <a:t>94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Finance Assistance Module                                        S.P Dithebe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Process Year End Transactions</a:t>
            </a:r>
            <a:br>
              <a:rPr lang="en-US" altLang="en-US" sz="2800" dirty="0" smtClean="0"/>
            </a:br>
            <a:r>
              <a:rPr lang="en-US" altLang="en-US" sz="2800" dirty="0" smtClean="0"/>
              <a:t>Confirm compulsory steps and Run Year End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381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27313" y="6237288"/>
            <a:ext cx="936625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467519" y="2924969"/>
            <a:ext cx="719138" cy="431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9CA69-4683-4A24-A5D0-6558D632FDA0}" type="slidenum">
              <a:rPr lang="en-US" smtClean="0"/>
              <a:pPr>
                <a:defRPr/>
              </a:pPr>
              <a:t>95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9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Follow instructions on the Pop Up Menus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4162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49725"/>
            <a:ext cx="330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DFB28-006F-4503-B44F-20ADFF4450E7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period is now closed and you have to Add a New Period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70072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240087" y="3033713"/>
            <a:ext cx="576263" cy="5032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6192045" y="3393281"/>
            <a:ext cx="576262" cy="5048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620AB-ABBF-473B-AC98-D817B24EDA16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What if you have been playing around on the financial module and made a total mess???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40" name="Picture 11" descr="C:\Documents and Settings\Mazaan\Local Settings\Temporary Internet Files\Content.IE5\T4BS930F\MC9004231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28838"/>
            <a:ext cx="4175125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78C7E-C9B6-4C29-9C08-C1F0A967D496}" type="slidenum">
              <a:rPr lang="en-US" smtClean="0"/>
              <a:pPr>
                <a:defRPr/>
              </a:pPr>
              <a:t>98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To delete all data and start afresh click on Year End Function and then on Delete Archived Data</a:t>
            </a:r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656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555875" y="5013325"/>
            <a:ext cx="11525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7956550" y="6453188"/>
            <a:ext cx="792163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11347-34B2-4055-9021-0611DBC74F34}" type="slidenum">
              <a:rPr lang="en-US" smtClean="0"/>
              <a:pPr>
                <a:defRPr/>
              </a:pPr>
              <a:t>99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Finance Assistance Module                                        S.P Dithebe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1872</Words>
  <Application>Microsoft Office PowerPoint</Application>
  <PresentationFormat>On-screen Show (4:3)</PresentationFormat>
  <Paragraphs>422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SA-SAMS FINANCIAL ASSISTANCE MODULE</vt:lpstr>
      <vt:lpstr>PowerPoint Presentation</vt:lpstr>
      <vt:lpstr>PowerPoint Presentation</vt:lpstr>
      <vt:lpstr>PowerPoint Presentation</vt:lpstr>
      <vt:lpstr>Introduction</vt:lpstr>
      <vt:lpstr>Financial Assistance Menu</vt:lpstr>
      <vt:lpstr>COMPONENTS</vt:lpstr>
      <vt:lpstr>Financial Administrator’s work</vt:lpstr>
      <vt:lpstr>Income</vt:lpstr>
      <vt:lpstr>Payments</vt:lpstr>
      <vt:lpstr>Correction of wrong transactions </vt:lpstr>
      <vt:lpstr>Monthly bank reconciliation</vt:lpstr>
      <vt:lpstr>Monthly and Annual Financial Statements</vt:lpstr>
      <vt:lpstr>Printout and export functions </vt:lpstr>
      <vt:lpstr>Closing of Financial Year</vt:lpstr>
      <vt:lpstr>Financial Report for The School Managers</vt:lpstr>
      <vt:lpstr>Monthly and Annual Reports</vt:lpstr>
      <vt:lpstr>PowerPoint Presentation</vt:lpstr>
      <vt:lpstr>SESSION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Setup Financial Period and click on Add New Period.</vt:lpstr>
      <vt:lpstr>New Financial period</vt:lpstr>
      <vt:lpstr>When the financial Period was pre-set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NOTES WHEN SETTING UP / MAINTAINING CHART OF ACCOUNTS</vt:lpstr>
      <vt:lpstr>IMPORTANT NOTES CONTINUED …</vt:lpstr>
      <vt:lpstr>ADD NEW ACCOUNT (Main)</vt:lpstr>
      <vt:lpstr>Add Income Account (Sub)</vt:lpstr>
      <vt:lpstr>BUDGETS</vt:lpstr>
      <vt:lpstr>IMPORTANT NOTES ON BUDGETTING</vt:lpstr>
      <vt:lpstr>INCOME</vt:lpstr>
      <vt:lpstr>PowerPoint Presentation</vt:lpstr>
      <vt:lpstr>Budget Can be done annually or monthly</vt:lpstr>
      <vt:lpstr>ENTRIES : SELECT A TRANSACTION</vt:lpstr>
      <vt:lpstr>Receipt Payment to School</vt:lpstr>
      <vt:lpstr>PowerPoint Presentation</vt:lpstr>
      <vt:lpstr>After capturing a receipt, you will be prompted to print a receipt. Double click on receipt to be printed </vt:lpstr>
      <vt:lpstr>Cheque Payments</vt:lpstr>
      <vt:lpstr>1 Cheque 2 Payments</vt:lpstr>
      <vt:lpstr>1 Cheque 2 Payments</vt:lpstr>
      <vt:lpstr>Direct Payments from Bank</vt:lpstr>
      <vt:lpstr>Direct Payment from Bank</vt:lpstr>
      <vt:lpstr>Directly into Bank Account</vt:lpstr>
      <vt:lpstr>Deposit Receipts</vt:lpstr>
      <vt:lpstr>Deposit receipts</vt:lpstr>
      <vt:lpstr>Petty Cash Payments</vt:lpstr>
      <vt:lpstr>Petty Cash</vt:lpstr>
      <vt:lpstr>Make salary Payments / SGB Salary</vt:lpstr>
      <vt:lpstr>View Salary Payments</vt:lpstr>
      <vt:lpstr>CANCELL UNUSED CHEQUE</vt:lpstr>
      <vt:lpstr>Cancel unused cheque</vt:lpstr>
      <vt:lpstr>Journal Entry – Credit the account that was wrongly debited</vt:lpstr>
      <vt:lpstr>PowerPoint Presentation</vt:lpstr>
      <vt:lpstr>View Journal Entries</vt:lpstr>
      <vt:lpstr>Delete Transactions / Error Correction </vt:lpstr>
      <vt:lpstr>Delete Transaction</vt:lpstr>
      <vt:lpstr>Re-process Deleted Items</vt:lpstr>
      <vt:lpstr>Re-process</vt:lpstr>
      <vt:lpstr>Log of re-processed transaction</vt:lpstr>
      <vt:lpstr>Bank Reconciliation</vt:lpstr>
      <vt:lpstr>Bank Reconciliation</vt:lpstr>
      <vt:lpstr>Debtors and School Fees</vt:lpstr>
      <vt:lpstr>Maintain School Fees</vt:lpstr>
      <vt:lpstr>Take on balances – this is the amount that a learner still owes the school from previous year</vt:lpstr>
      <vt:lpstr>Learner Billing</vt:lpstr>
      <vt:lpstr>School Fees Exemptions</vt:lpstr>
      <vt:lpstr>History of outstanding fees (Age analysis)</vt:lpstr>
      <vt:lpstr>Outstanding fees according to class</vt:lpstr>
      <vt:lpstr>Individual learner statements</vt:lpstr>
      <vt:lpstr>Print Learner Statement</vt:lpstr>
      <vt:lpstr>Learner Statement per learner</vt:lpstr>
      <vt:lpstr>Account payer statement – Where more than one learner in family</vt:lpstr>
      <vt:lpstr>View General Ledger </vt:lpstr>
      <vt:lpstr>General Ledger Reports</vt:lpstr>
      <vt:lpstr>View Cash Book</vt:lpstr>
      <vt:lpstr>View Financial Statements</vt:lpstr>
      <vt:lpstr>View Trial Balance</vt:lpstr>
      <vt:lpstr>Year End Functions</vt:lpstr>
      <vt:lpstr>Year end Functions</vt:lpstr>
      <vt:lpstr>Type in outstanding amount in the write off column</vt:lpstr>
      <vt:lpstr>Process Year End Transactions Confirm compulsory steps and Run Year End</vt:lpstr>
      <vt:lpstr>Follow instructions on the Pop Up Menus</vt:lpstr>
      <vt:lpstr>The period is now closed and you have to Add a New Period</vt:lpstr>
      <vt:lpstr>What if you have been playing around on the financial module and made a total mess???</vt:lpstr>
      <vt:lpstr>To delete all data and start afresh click on Year End Function and then on Delete Archived Data</vt:lpstr>
      <vt:lpstr>Then click on Delete All.  You will now have to Setup a complete new System.</vt:lpstr>
      <vt:lpstr>You will get the following messages. </vt:lpstr>
      <vt:lpstr>Make very sure that you have made a backup of your database before you delete all.</vt:lpstr>
      <vt:lpstr>You will now have to start afresh as explained at the beginning of this presentation.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MODULE MADE EASY</dc:title>
  <dc:creator>Selebogo Dithebe</dc:creator>
  <cp:lastModifiedBy>Selebogo SP. Dithebe</cp:lastModifiedBy>
  <cp:revision>84</cp:revision>
  <cp:lastPrinted>2016-05-16T11:34:21Z</cp:lastPrinted>
  <dcterms:created xsi:type="dcterms:W3CDTF">2016-03-01T08:52:37Z</dcterms:created>
  <dcterms:modified xsi:type="dcterms:W3CDTF">2016-10-07T13:10:04Z</dcterms:modified>
</cp:coreProperties>
</file>